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y="5143500" cx="9144000"/>
  <p:notesSz cx="6858000" cy="9144000"/>
  <p:embeddedFontLst>
    <p:embeddedFont>
      <p:font typeface="Proxima Nova"/>
      <p:regular r:id="rId121"/>
      <p:bold r:id="rId122"/>
      <p:italic r:id="rId123"/>
      <p:boldItalic r:id="rId124"/>
    </p:embeddedFont>
    <p:embeddedFont>
      <p:font typeface="Caveat"/>
      <p:regular r:id="rId125"/>
      <p:bold r:id="rId126"/>
    </p:embeddedFont>
    <p:embeddedFont>
      <p:font typeface="Roboto"/>
      <p:regular r:id="rId127"/>
      <p:bold r:id="rId128"/>
      <p:italic r:id="rId129"/>
      <p:boldItalic r:id="rId130"/>
    </p:embeddedFont>
    <p:embeddedFont>
      <p:font typeface="Lobster"/>
      <p:regular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67">
          <p15:clr>
            <a:srgbClr val="9AA0A6"/>
          </p15:clr>
        </p15:guide>
      </p15:sldGuideLst>
    </p:ext>
    <p:ext uri="http://customooxmlschemas.google.com/">
      <go:slidesCustomData xmlns:go="http://customooxmlschemas.google.com/" r:id="rId132" roundtripDataSignature="AMtx7mjaXNivPa7H9Z5wEYISwivtjU1r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56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italic.fntdata"/><Relationship Id="rId128" Type="http://schemas.openxmlformats.org/officeDocument/2006/relationships/font" Target="fonts/Roboto-bold.fntdata"/><Relationship Id="rId127" Type="http://schemas.openxmlformats.org/officeDocument/2006/relationships/font" Target="fonts/Roboto-regular.fntdata"/><Relationship Id="rId126" Type="http://schemas.openxmlformats.org/officeDocument/2006/relationships/font" Target="fonts/Caveat-bold.fntdata"/><Relationship Id="rId26" Type="http://schemas.openxmlformats.org/officeDocument/2006/relationships/slide" Target="slides/slide21.xml"/><Relationship Id="rId121" Type="http://schemas.openxmlformats.org/officeDocument/2006/relationships/font" Target="fonts/ProximaNova-regular.fntdata"/><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Caveat-regular.fntdata"/><Relationship Id="rId29" Type="http://schemas.openxmlformats.org/officeDocument/2006/relationships/slide" Target="slides/slide24.xml"/><Relationship Id="rId124" Type="http://schemas.openxmlformats.org/officeDocument/2006/relationships/font" Target="fonts/ProximaNova-boldItalic.fntdata"/><Relationship Id="rId123" Type="http://schemas.openxmlformats.org/officeDocument/2006/relationships/font" Target="fonts/ProximaNova-italic.fntdata"/><Relationship Id="rId122" Type="http://schemas.openxmlformats.org/officeDocument/2006/relationships/font" Target="fonts/ProximaNova-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customschemas.google.com/relationships/presentationmetadata" Target="metadata"/><Relationship Id="rId131" Type="http://schemas.openxmlformats.org/officeDocument/2006/relationships/font" Target="fonts/Lobster-regular.fntdata"/><Relationship Id="rId130" Type="http://schemas.openxmlformats.org/officeDocument/2006/relationships/font" Target="fonts/Roboto-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gp.me/"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ml-sitemaps.com/" TargetMode="External"/><Relationship Id="rId3" Type="http://schemas.openxmlformats.org/officeDocument/2006/relationships/hyperlink" Target="https://search.google.com/search-console/about"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google.com/analytics/web/"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intl/en_uk/search/howsearchworks/algorithms/"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u-q2zYwEYs?t=148"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almanac/properties/a/animation/"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Pre-lesson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Health &amp; Safety / First Aid / Safe Work Practice.</a:t>
            </a:r>
            <a:endParaRPr/>
          </a:p>
          <a:p>
            <a:pPr indent="0" lvl="0" marL="0" rtl="0" algn="l">
              <a:lnSpc>
                <a:spcPct val="100000"/>
              </a:lnSpc>
              <a:spcBef>
                <a:spcPts val="0"/>
              </a:spcBef>
              <a:spcAft>
                <a:spcPts val="0"/>
              </a:spcAft>
              <a:buSzPts val="1100"/>
              <a:buNone/>
            </a:pPr>
            <a:r>
              <a:rPr lang="en-GB"/>
              <a:t>ETC.</a:t>
            </a:r>
            <a:endParaRPr/>
          </a:p>
          <a:p>
            <a:pPr indent="0" lvl="0" marL="0" rtl="0" algn="l">
              <a:lnSpc>
                <a:spcPct val="100000"/>
              </a:lnSpc>
              <a:spcBef>
                <a:spcPts val="0"/>
              </a:spcBef>
              <a:spcAft>
                <a:spcPts val="0"/>
              </a:spcAft>
              <a:buSzPts val="1100"/>
              <a:buNone/>
            </a:pPr>
            <a:r>
              <a:rPr lang="en-GB"/>
              <a:t>Handouts.</a:t>
            </a:r>
            <a:endParaRPr/>
          </a:p>
          <a:p>
            <a:pPr indent="0" lvl="0" marL="0" rtl="0" algn="l">
              <a:lnSpc>
                <a:spcPct val="100000"/>
              </a:lnSpc>
              <a:spcBef>
                <a:spcPts val="0"/>
              </a:spcBef>
              <a:spcAft>
                <a:spcPts val="0"/>
              </a:spcAft>
              <a:buSzPts val="1100"/>
              <a:buNone/>
            </a:pPr>
            <a:r>
              <a:rPr lang="en-GB"/>
              <a:t>Register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CMS (Content Management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 easy way for people to edit a dynamic website, usually web-based so a user can work straight in the browser. They are pre-built code framework or infrastructure that is installed onto the server and set up by developers. They used to be called WYSIWYG editors (what you see is what you get). And they are often similar to a standard word processing software.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You might have heard of Wix, Shopify, and Squarespace, these offer limited ability to edit, but there are other popular CMSs which allow more advanced editing, for example Wordpress, Craft CMS, Drupal, Joomla, October.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Show example of pagekit?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MetaData, OpenGraph for Social Media, and Favicons.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Inside the &lt;head&gt; of all of your documents you need to add snippets of data which tell browsers, search engines, and other services information about your site/page.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Graph provide standards for meta tags (although Twitter have decided to create their own). There are many types of open graph tags but as a minimum you need, title, description, type, image, and url. </a:t>
            </a:r>
            <a:r>
              <a:rPr lang="en-GB" sz="1200" u="sng">
                <a:solidFill>
                  <a:srgbClr val="1155CC"/>
                </a:solidFill>
                <a:latin typeface="Arial"/>
                <a:ea typeface="Arial"/>
                <a:cs typeface="Arial"/>
                <a:sym typeface="Arial"/>
                <a:hlinkClick r:id="rId2"/>
              </a:rPr>
              <a:t>https://ogp.me/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 your head we need to add a bunch of tags that look like this.</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Sitemaps and Search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XML Sitemaps tell search engines information about our pages. We can just use an online sitemap generator to create this file, which we then upload to the server. </a:t>
            </a:r>
            <a:r>
              <a:rPr lang="en-GB" u="sng">
                <a:solidFill>
                  <a:schemeClr val="hlink"/>
                </a:solidFill>
                <a:hlinkClick r:id="rId2"/>
              </a:rPr>
              <a:t>https://www.xml-sitemaps.com/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Add the site to google search console once you have published the site, and add the sitemap.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Google Search Console - search queries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https://search.google.com/search-console/about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Google Analytics is a free tool that lets us track and analyse data for the site. We can find out how much traffic we get, where users come from, and more. </a:t>
            </a:r>
            <a:r>
              <a:rPr lang="en-GB" u="sng">
                <a:solidFill>
                  <a:schemeClr val="hlink"/>
                </a:solidFill>
                <a:hlinkClick r:id="rId2"/>
              </a:rPr>
              <a:t>https://analytics.google.com/analytics/web/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All we do is sign-up and follow their instructions, which usually includes adding a small bit of javaScript to our website.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Error Pages (404)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Hosting, servers, domains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Web servers store your files, it’s all the content. Other types of servers include Database Server, and Mail server.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Hosting is popular service that most companies use, as you don’t need your own server. A service provider rents out space on their servers instead. GoDaddy is a popular provider but there are many others.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Domains are your name and address in the word wide web which points to your server and files, they often end with .co.uk, .com, .org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Publish, </a:t>
            </a:r>
            <a:endParaRPr/>
          </a:p>
          <a:p>
            <a:pPr indent="0" lvl="0" marL="0" rtl="0" algn="l">
              <a:lnSpc>
                <a:spcPct val="115000"/>
              </a:lnSpc>
              <a:spcBef>
                <a:spcPts val="1000"/>
              </a:spcBef>
              <a:spcAft>
                <a:spcPts val="0"/>
              </a:spcAft>
              <a:buSzPts val="1100"/>
              <a:buNone/>
            </a:pPr>
            <a:r>
              <a:rPr lang="en-GB"/>
              <a:t>Once we’re ready to publish we’ll use FTP to connect to our server and upload all files.</a:t>
            </a:r>
            <a:endParaRPr/>
          </a:p>
          <a:p>
            <a:pPr indent="0" lvl="0" marL="0" rtl="0" algn="l">
              <a:lnSpc>
                <a:spcPct val="115000"/>
              </a:lnSpc>
              <a:spcBef>
                <a:spcPts val="1000"/>
              </a:spcBef>
              <a:spcAft>
                <a:spcPts val="0"/>
              </a:spcAft>
              <a:buSzPts val="1100"/>
              <a:buNone/>
            </a:pPr>
            <a:r>
              <a:rPr lang="en-GB"/>
              <a:t>We did this in our first lesson.</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https://www.google.com/intl/en_uk/search/howsearchworks/algorithms/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Another trick people use is to build links between other relevant sites. So if someone writes an article / blog about our site or something relevant ask for the website link to be included. Don’t over do this though as it causes penalties.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Local Server and MAMP: A way to test server side scripts on a local computer (PHP only works on a live server). This means you can view and test your files before sharing with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FTP and CyberDuck: A common way of connecting to a live remote server, it allows us to access, download and upload files and folders for the world to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and GitHub: A version control system that supports collaboration; it is a system that records changes to a file or set of files over time. In summary Github provides a way to track changes to a project, share code, and network with other developers.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e36db35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6e36db35b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Task - Using the worksheet provided, we’ll download a site using cyberduck, we’ll set up a local server, and change some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a:t>
            </a:r>
            <a:endParaRPr/>
          </a:p>
          <a:p>
            <a:pPr indent="0" lvl="0" marL="0" rtl="0" algn="l">
              <a:lnSpc>
                <a:spcPct val="100000"/>
              </a:lnSpc>
              <a:spcBef>
                <a:spcPts val="0"/>
              </a:spcBef>
              <a:spcAft>
                <a:spcPts val="0"/>
              </a:spcAft>
              <a:buSzPts val="1100"/>
              <a:buNone/>
            </a:pPr>
            <a:r>
              <a:rPr lang="en-GB"/>
              <a:t>Connect via cyberduck, download site, view index.html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Open Atom &gt; Change hello.php, start MAMP, view hello.php.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Placeholders: The file we just looked at used placeholders. </a:t>
            </a:r>
            <a:endParaRPr/>
          </a:p>
          <a:p>
            <a:pPr indent="0" lvl="0" marL="0" rtl="0" algn="l">
              <a:lnSpc>
                <a:spcPct val="100000"/>
              </a:lnSpc>
              <a:spcBef>
                <a:spcPts val="0"/>
              </a:spcBef>
              <a:spcAft>
                <a:spcPts val="0"/>
              </a:spcAft>
              <a:buSzPts val="1100"/>
              <a:buNone/>
            </a:pPr>
            <a:r>
              <a:rPr lang="en-GB"/>
              <a:t>Sometimes you might not have the final text or images, in this case I often use placeholders. For text Lorem ipsum is often used (which is latin gibberish) but there are others out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https://forcemipsum.com/</a:t>
            </a:r>
            <a:endParaRPr/>
          </a:p>
          <a:p>
            <a:pPr indent="0" lvl="0" marL="0" rtl="0" algn="l">
              <a:lnSpc>
                <a:spcPct val="100000"/>
              </a:lnSpc>
              <a:spcBef>
                <a:spcPts val="0"/>
              </a:spcBef>
              <a:spcAft>
                <a:spcPts val="0"/>
              </a:spcAft>
              <a:buSzPts val="1100"/>
              <a:buNone/>
            </a:pPr>
            <a:r>
              <a:rPr lang="en-GB"/>
              <a:t>https://www.fillmurray.com/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site structure might look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index.html (The first page - homepage)</a:t>
            </a:r>
            <a:endParaRPr/>
          </a:p>
          <a:p>
            <a:pPr indent="0" lvl="0" marL="0" rtl="0" algn="l">
              <a:lnSpc>
                <a:spcPct val="100000"/>
              </a:lnSpc>
              <a:spcBef>
                <a:spcPts val="0"/>
              </a:spcBef>
              <a:spcAft>
                <a:spcPts val="0"/>
              </a:spcAft>
              <a:buSzPts val="1100"/>
              <a:buNone/>
            </a:pPr>
            <a:r>
              <a:rPr lang="en-GB"/>
              <a:t>about.htm (subpages)</a:t>
            </a:r>
            <a:endParaRPr/>
          </a:p>
          <a:p>
            <a:pPr indent="0" lvl="0" marL="0" rtl="0" algn="l">
              <a:lnSpc>
                <a:spcPct val="100000"/>
              </a:lnSpc>
              <a:spcBef>
                <a:spcPts val="0"/>
              </a:spcBef>
              <a:spcAft>
                <a:spcPts val="0"/>
              </a:spcAft>
              <a:buSzPts val="1100"/>
              <a:buNone/>
            </a:pPr>
            <a:r>
              <a:rPr lang="en-GB"/>
              <a:t>/style/base.css (graphic styling)</a:t>
            </a:r>
            <a:endParaRPr/>
          </a:p>
          <a:p>
            <a:pPr indent="0" lvl="0" marL="0" rtl="0" algn="l">
              <a:lnSpc>
                <a:spcPct val="100000"/>
              </a:lnSpc>
              <a:spcBef>
                <a:spcPts val="0"/>
              </a:spcBef>
              <a:spcAft>
                <a:spcPts val="0"/>
              </a:spcAft>
              <a:buSzPts val="1100"/>
              <a:buNone/>
            </a:pPr>
            <a:r>
              <a:rPr lang="en-GB"/>
              <a:t>/imgs/logo.jpg (best for detailed images)</a:t>
            </a:r>
            <a:endParaRPr/>
          </a:p>
          <a:p>
            <a:pPr indent="0" lvl="0" marL="0" rtl="0" algn="l">
              <a:lnSpc>
                <a:spcPct val="100000"/>
              </a:lnSpc>
              <a:spcBef>
                <a:spcPts val="0"/>
              </a:spcBef>
              <a:spcAft>
                <a:spcPts val="0"/>
              </a:spcAft>
              <a:buSzPts val="1100"/>
              <a:buNone/>
            </a:pPr>
            <a:r>
              <a:rPr lang="en-GB"/>
              <a:t>/imgs/logo.png (PNG can include transparency)</a:t>
            </a:r>
            <a:endParaRPr/>
          </a:p>
          <a:p>
            <a:pPr indent="0" lvl="0" marL="0" rtl="0" algn="l">
              <a:lnSpc>
                <a:spcPct val="100000"/>
              </a:lnSpc>
              <a:spcBef>
                <a:spcPts val="0"/>
              </a:spcBef>
              <a:spcAft>
                <a:spcPts val="0"/>
              </a:spcAft>
              <a:buSzPts val="1100"/>
              <a:buNone/>
            </a:pPr>
            <a:r>
              <a:rPr lang="en-GB"/>
              <a:t>/imgs/logo.gif (best for simple solid colour)</a:t>
            </a:r>
            <a:endParaRPr/>
          </a:p>
          <a:p>
            <a:pPr indent="0" lvl="0" marL="0" rtl="0" algn="l">
              <a:lnSpc>
                <a:spcPct val="100000"/>
              </a:lnSpc>
              <a:spcBef>
                <a:spcPts val="0"/>
              </a:spcBef>
              <a:spcAft>
                <a:spcPts val="0"/>
              </a:spcAft>
              <a:buSzPts val="1100"/>
              <a:buNone/>
            </a:pPr>
            <a:r>
              <a:rPr lang="en-GB"/>
              <a:t>/imgs/logo.svg (scalable - without losing quality).</a:t>
            </a:r>
            <a:endParaRPr/>
          </a:p>
          <a:p>
            <a:pPr indent="0" lvl="0" marL="0" rtl="0" algn="l">
              <a:lnSpc>
                <a:spcPct val="100000"/>
              </a:lnSpc>
              <a:spcBef>
                <a:spcPts val="0"/>
              </a:spcBef>
              <a:spcAft>
                <a:spcPts val="0"/>
              </a:spcAft>
              <a:buSzPts val="1100"/>
              <a:buNone/>
            </a:pPr>
            <a:r>
              <a:rPr lang="en-GB"/>
              <a:t>/code/code.js (your custom made javascript)</a:t>
            </a:r>
            <a:endParaRPr/>
          </a:p>
          <a:p>
            <a:pPr indent="0" lvl="0" marL="0" rtl="0" algn="l">
              <a:lnSpc>
                <a:spcPct val="100000"/>
              </a:lnSpc>
              <a:spcBef>
                <a:spcPts val="0"/>
              </a:spcBef>
              <a:spcAft>
                <a:spcPts val="0"/>
              </a:spcAft>
              <a:buSzPts val="1100"/>
              <a:buNone/>
            </a:pPr>
            <a:r>
              <a:rPr lang="en-GB"/>
              <a:t>/code/sendmail.php (custom script that will send an email)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Notes:</a:t>
            </a:r>
            <a:endParaRPr/>
          </a:p>
          <a:p>
            <a:pPr indent="0" lvl="0" marL="0" rtl="0" algn="l">
              <a:lnSpc>
                <a:spcPct val="100000"/>
              </a:lnSpc>
              <a:spcBef>
                <a:spcPts val="0"/>
              </a:spcBef>
              <a:spcAft>
                <a:spcPts val="0"/>
              </a:spcAft>
              <a:buSzPts val="1100"/>
              <a:buNone/>
            </a:pPr>
            <a:r>
              <a:rPr lang="en-GB"/>
              <a:t>Always keep lowercase, and replace gaps with a _ or - (e.g. about-us).</a:t>
            </a:r>
            <a:endParaRPr/>
          </a:p>
          <a:p>
            <a:pPr indent="0" lvl="0" marL="0" rtl="0" algn="l">
              <a:lnSpc>
                <a:spcPct val="100000"/>
              </a:lnSpc>
              <a:spcBef>
                <a:spcPts val="0"/>
              </a:spcBef>
              <a:spcAft>
                <a:spcPts val="0"/>
              </a:spcAft>
              <a:buSzPts val="1100"/>
              <a:buNone/>
            </a:pPr>
            <a:r>
              <a:rPr lang="en-GB"/>
              <a:t>The first page is .html and other pages are .htm (no L), unless working with other languages like PHP.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e36db35b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6e36db35b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(Hyper Text Markup Language) is structure of a web page; it is the basic language you'll need to learn to create websites for the internet. </a:t>
            </a:r>
            <a:endParaRPr/>
          </a:p>
          <a:p>
            <a:pPr indent="0" lvl="0" marL="0" rtl="0" algn="l">
              <a:lnSpc>
                <a:spcPct val="100000"/>
              </a:lnSpc>
              <a:spcBef>
                <a:spcPts val="0"/>
              </a:spcBef>
              <a:spcAft>
                <a:spcPts val="0"/>
              </a:spcAft>
              <a:buSzPts val="1100"/>
              <a:buNone/>
            </a:pPr>
            <a:r>
              <a:rPr lang="en-GB"/>
              <a:t>It is a standard web format that is used for content such as text, images, lists, tables, forms, video, audio, and other information about the site.</a:t>
            </a:r>
            <a:endParaRPr/>
          </a:p>
          <a:p>
            <a:pPr indent="0" lvl="0" marL="0" rtl="0" algn="l">
              <a:lnSpc>
                <a:spcPct val="100000"/>
              </a:lnSpc>
              <a:spcBef>
                <a:spcPts val="0"/>
              </a:spcBef>
              <a:spcAft>
                <a:spcPts val="0"/>
              </a:spcAft>
              <a:buSzPts val="1100"/>
              <a:buNone/>
            </a:pPr>
            <a:r>
              <a:rPr lang="en-GB"/>
              <a:t>It enables us to build a static website page by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What’s Static mean? Static is usually basic HTML, Dynamic is where we start using javascript, php, and databases, which we’ll cover later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https://youtu.be/hu-q2zYwEYs?t=148</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e28a450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6e28a450c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 really really bad with names, so I apologize now for forgetting your names.</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e28a450c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6e28a450c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e28a450c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6e28a450c9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e28a450c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6e28a450c9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e28a450c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6e28a450c9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e28a450c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6e28a450c9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HTML Tags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&lt;!DOCTYPE html&gt; </a:t>
            </a:r>
            <a:endParaRPr/>
          </a:p>
          <a:p>
            <a:pPr indent="0" lvl="0" marL="0" rtl="0" algn="l">
              <a:lnSpc>
                <a:spcPct val="100000"/>
              </a:lnSpc>
              <a:spcBef>
                <a:spcPts val="0"/>
              </a:spcBef>
              <a:spcAft>
                <a:spcPts val="0"/>
              </a:spcAft>
              <a:buSzPts val="1100"/>
              <a:buNone/>
            </a:pPr>
            <a:r>
              <a:rPr lang="en-GB"/>
              <a:t>This is a declaration that must be the very first thing in your HTML document. This is an instruction to the web browser about what version of HTML the page is written 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HTML surrounds everything and tells the browser that this is HTML:</a:t>
            </a:r>
            <a:endParaRPr/>
          </a:p>
          <a:p>
            <a:pPr indent="0" lvl="0" marL="0" rtl="0" algn="l">
              <a:lnSpc>
                <a:spcPct val="100000"/>
              </a:lnSpc>
              <a:spcBef>
                <a:spcPts val="0"/>
              </a:spcBef>
              <a:spcAft>
                <a:spcPts val="0"/>
              </a:spcAft>
              <a:buSzPts val="1100"/>
              <a:buNone/>
            </a:pPr>
            <a:r>
              <a:rPr lang="en-GB"/>
              <a:t>&lt;html&gt;&lt;/html&gt;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Head includes a title, scripts, styles, meta information, and more. It’s stuff that we don’t show the user, but is needed to make everything work:</a:t>
            </a:r>
            <a:endParaRPr/>
          </a:p>
          <a:p>
            <a:pPr indent="0" lvl="0" marL="0" rtl="0" algn="l">
              <a:lnSpc>
                <a:spcPct val="100000"/>
              </a:lnSpc>
              <a:spcBef>
                <a:spcPts val="0"/>
              </a:spcBef>
              <a:spcAft>
                <a:spcPts val="0"/>
              </a:spcAft>
              <a:buSzPts val="1100"/>
              <a:buNone/>
            </a:pPr>
            <a:r>
              <a:rPr lang="en-GB"/>
              <a:t>&lt;head&gt; &lt;/head&gt;</a:t>
            </a:r>
            <a:endParaRPr/>
          </a:p>
          <a:p>
            <a:pPr indent="0" lvl="0" marL="0" rtl="0" algn="l">
              <a:lnSpc>
                <a:spcPct val="100000"/>
              </a:lnSpc>
              <a:spcBef>
                <a:spcPts val="0"/>
              </a:spcBef>
              <a:spcAft>
                <a:spcPts val="0"/>
              </a:spcAft>
              <a:buSzPts val="1100"/>
              <a:buNone/>
            </a:pPr>
            <a:r>
              <a:rPr lang="en-GB"/>
              <a:t>Body contains all the content the user will see:</a:t>
            </a:r>
            <a:endParaRPr/>
          </a:p>
          <a:p>
            <a:pPr indent="0" lvl="0" marL="0" rtl="0" algn="l">
              <a:lnSpc>
                <a:spcPct val="100000"/>
              </a:lnSpc>
              <a:spcBef>
                <a:spcPts val="0"/>
              </a:spcBef>
              <a:spcAft>
                <a:spcPts val="0"/>
              </a:spcAft>
              <a:buSzPts val="1100"/>
              <a:buNone/>
            </a:pPr>
            <a:r>
              <a:rPr lang="en-GB"/>
              <a:t>&lt;body&gt; &lt;/body&gt;</a:t>
            </a:r>
            <a:endParaRPr/>
          </a:p>
          <a:p>
            <a:pPr indent="0" lvl="0" marL="0" rtl="0" algn="l">
              <a:lnSpc>
                <a:spcPct val="100000"/>
              </a:lnSpc>
              <a:spcBef>
                <a:spcPts val="0"/>
              </a:spcBef>
              <a:spcAft>
                <a:spcPts val="0"/>
              </a:spcAft>
              <a:buSzPts val="1100"/>
              <a:buNone/>
            </a:pPr>
            <a:r>
              <a:rPr lang="en-GB"/>
              <a:t>Div divides content into blocks - so think of a DIV as a block of content.</a:t>
            </a:r>
            <a:endParaRPr/>
          </a:p>
          <a:p>
            <a:pPr indent="0" lvl="0" marL="0" rtl="0" algn="l">
              <a:lnSpc>
                <a:spcPct val="100000"/>
              </a:lnSpc>
              <a:spcBef>
                <a:spcPts val="0"/>
              </a:spcBef>
              <a:spcAft>
                <a:spcPts val="0"/>
              </a:spcAft>
              <a:buSzPts val="1100"/>
              <a:buNone/>
            </a:pPr>
            <a:r>
              <a:rPr lang="en-GB"/>
              <a:t>&lt;div&gt; &lt;/div&gt;</a:t>
            </a:r>
            <a:endParaRPr/>
          </a:p>
          <a:p>
            <a:pPr indent="0" lvl="0" marL="0" rtl="0" algn="l">
              <a:lnSpc>
                <a:spcPct val="100000"/>
              </a:lnSpc>
              <a:spcBef>
                <a:spcPts val="0"/>
              </a:spcBef>
              <a:spcAft>
                <a:spcPts val="0"/>
              </a:spcAft>
              <a:buSzPts val="1100"/>
              <a:buNone/>
            </a:pPr>
            <a:r>
              <a:rPr lang="en-GB"/>
              <a:t>Image tags don’t have and end tag but must include an “alt’ attribute which is an alternative text just in case the user has switched off images and for screen readers.</a:t>
            </a:r>
            <a:endParaRPr/>
          </a:p>
          <a:p>
            <a:pPr indent="0" lvl="0" marL="0" rtl="0" algn="l">
              <a:lnSpc>
                <a:spcPct val="100000"/>
              </a:lnSpc>
              <a:spcBef>
                <a:spcPts val="0"/>
              </a:spcBef>
              <a:spcAft>
                <a:spcPts val="0"/>
              </a:spcAft>
              <a:buSzPts val="1100"/>
              <a:buNone/>
            </a:pPr>
            <a:r>
              <a:rPr lang="en-GB"/>
              <a:t>&lt;img src="smiley.gif" alt="Smiley face"&gt;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a:t>
            </a:r>
            <a:endParaRPr/>
          </a:p>
          <a:p>
            <a:pPr indent="0" lvl="0" marL="0" rtl="0" algn="l">
              <a:lnSpc>
                <a:spcPct val="100000"/>
              </a:lnSpc>
              <a:spcBef>
                <a:spcPts val="0"/>
              </a:spcBef>
              <a:spcAft>
                <a:spcPts val="0"/>
              </a:spcAft>
              <a:buSzPts val="1100"/>
              <a:buNone/>
            </a:pPr>
            <a:r>
              <a:rPr lang="en-GB"/>
              <a:t>HTML tags typically open, and then close at the end. They are contained within angle brackets (&lt;&gt; &lt;/&gt;).</a:t>
            </a:r>
            <a:endParaRPr/>
          </a:p>
          <a:p>
            <a:pPr indent="0" lvl="0" marL="0" rtl="0" algn="l">
              <a:lnSpc>
                <a:spcPct val="100000"/>
              </a:lnSpc>
              <a:spcBef>
                <a:spcPts val="0"/>
              </a:spcBef>
              <a:spcAft>
                <a:spcPts val="0"/>
              </a:spcAft>
              <a:buSzPts val="1100"/>
              <a:buNone/>
            </a:pPr>
            <a:r>
              <a:rPr lang="en-GB"/>
              <a:t>&lt;p&gt;This is a paragraph tag&lt;/p&gt;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src - a location of another file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alt - alternative text for images (important accessibility and SEO)</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width - sets a width although it is better practice to use styles to set width.</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href = direction to another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id = a unique identifier, can only be used once on a page.</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class = style selector, can be applied to multiple elements, and reusable.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e28a450c9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6e28a450c9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e28a450c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6e28a450c9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e36db35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6e36db35b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For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is a paragraph with a class “text”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link with a location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div with an 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Nesting tags</a:t>
            </a:r>
            <a:endParaRPr/>
          </a:p>
          <a:p>
            <a:pPr indent="0" lvl="0" marL="0" rtl="0" algn="l">
              <a:lnSpc>
                <a:spcPct val="100000"/>
              </a:lnSpc>
              <a:spcBef>
                <a:spcPts val="0"/>
              </a:spcBef>
              <a:spcAft>
                <a:spcPts val="0"/>
              </a:spcAft>
              <a:buSzPts val="1100"/>
              <a:buNone/>
            </a:pPr>
            <a:r>
              <a:rPr lang="en-GB"/>
              <a:t>Tags are nested within layers of tags, like a Russian Doll, we indent lines to make it easier to read:</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              &lt;p&gt;This is some &lt;em&gt;content&lt;/em&gt;&lt;/p&gt;</a:t>
            </a:r>
            <a:endParaRPr/>
          </a:p>
          <a:p>
            <a:pPr indent="0" lvl="0" marL="0" rtl="0" algn="l">
              <a:lnSpc>
                <a:spcPct val="100000"/>
              </a:lnSpc>
              <a:spcBef>
                <a:spcPts val="0"/>
              </a:spcBef>
              <a:spcAft>
                <a:spcPts val="0"/>
              </a:spcAft>
              <a:buSzPts val="1100"/>
              <a:buNone/>
            </a:pPr>
            <a:r>
              <a:rPr lang="en-GB"/>
              <a:t>     &lt;/div&gt;</a:t>
            </a:r>
            <a:endParaRPr/>
          </a:p>
          <a:p>
            <a:pPr indent="0" lvl="0" marL="0" rtl="0" algn="l">
              <a:lnSpc>
                <a:spcPct val="100000"/>
              </a:lnSpc>
              <a:spcBef>
                <a:spcPts val="0"/>
              </a:spcBef>
              <a:spcAft>
                <a:spcPts val="0"/>
              </a:spcAft>
              <a:buSzPts val="1100"/>
              <a:buNone/>
            </a:pPr>
            <a:r>
              <a:rPr lang="en-GB"/>
              <a:t>&lt;/div&gt;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makes it easier for us to position and style elements on the page. We indent lines to make it easier to read.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f01a22b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6f01a22b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summary we’ll be: inserting our HTML tags into our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inserting a HTML Tag.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rPr lang="en-GB"/>
              <a:t>Just keep adding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Why is there a container around lots of things?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div tag with a “container” class will bundle a group of tags together, think of them as ‘blocks’.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want all our ‘blocks of content’ to have the same width and placement, but sometimes we might want a ‘block’ to display a bit differently. I call it a container, but some people call it a ‘wrapper’, (I avoid that as some 3rd party plugins use the word wrapper which can cause conflict). It means I can have sections that span the full width of the page, or are centered within the page.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dd7364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7dd73643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CSS (Cascading Style Sheets)</a:t>
            </a:r>
            <a:r>
              <a:rPr lang="en-GB" sz="1200">
                <a:solidFill>
                  <a:srgbClr val="434343"/>
                </a:solidFill>
                <a:highlight>
                  <a:srgbClr val="FFFFFF"/>
                </a:highlight>
                <a:latin typeface="Roboto"/>
                <a:ea typeface="Roboto"/>
                <a:cs typeface="Roboto"/>
                <a:sym typeface="Roboto"/>
              </a:rPr>
              <a:t> is the style of a web page; it i</a:t>
            </a:r>
            <a:r>
              <a:rPr lang="en-GB" sz="1200">
                <a:solidFill>
                  <a:srgbClr val="434343"/>
                </a:solidFill>
                <a:latin typeface="Arial"/>
                <a:ea typeface="Arial"/>
                <a:cs typeface="Arial"/>
                <a:sym typeface="Arial"/>
              </a:rPr>
              <a:t>s the visual aspects of websites.</a:t>
            </a:r>
            <a:endParaRPr sz="1200">
              <a:solidFill>
                <a:srgbClr val="434343"/>
              </a:solidFill>
              <a:latin typeface="Arial"/>
              <a:ea typeface="Arial"/>
              <a:cs typeface="Arial"/>
              <a:sym typeface="Arial"/>
            </a:endParaRPr>
          </a:p>
          <a:p>
            <a:pPr indent="0" lvl="0" marL="0" rtl="0" algn="l">
              <a:lnSpc>
                <a:spcPct val="115000"/>
              </a:lnSpc>
              <a:spcBef>
                <a:spcPts val="1000"/>
              </a:spcBef>
              <a:spcAft>
                <a:spcPts val="0"/>
              </a:spcAft>
              <a:buSzPts val="1100"/>
              <a:buNone/>
            </a:pPr>
            <a:r>
              <a:rPr lang="en-GB" sz="1200">
                <a:solidFill>
                  <a:srgbClr val="434343"/>
                </a:solidFill>
                <a:latin typeface="Arial"/>
                <a:ea typeface="Arial"/>
                <a:cs typeface="Arial"/>
                <a:sym typeface="Arial"/>
              </a:rPr>
              <a:t>It’s a style sheet language used for directing the presentation and formatting of a page and styles page elements such as font, color, weight, spacing, positioning, backgrounds, link characteristics, and more. </a:t>
            </a:r>
            <a:endParaRPr sz="1200">
              <a:solidFill>
                <a:srgbClr val="434343"/>
              </a:solidFill>
              <a:latin typeface="Arial"/>
              <a:ea typeface="Arial"/>
              <a:cs typeface="Arial"/>
              <a:sym typeface="Arial"/>
            </a:endParaRPr>
          </a:p>
          <a:p>
            <a:pPr indent="0" lvl="0" marL="0" rtl="0" algn="l">
              <a:lnSpc>
                <a:spcPct val="115000"/>
              </a:lnSpc>
              <a:spcBef>
                <a:spcPts val="1000"/>
              </a:spcBef>
              <a:spcAft>
                <a:spcPts val="1000"/>
              </a:spcAft>
              <a:buSzPts val="1100"/>
              <a:buNone/>
            </a:pPr>
            <a:r>
              <a:rPr lang="en-GB" sz="1200">
                <a:solidFill>
                  <a:srgbClr val="434343"/>
                </a:solidFill>
                <a:latin typeface="Arial"/>
                <a:ea typeface="Arial"/>
                <a:cs typeface="Arial"/>
                <a:sym typeface="Arial"/>
              </a:rPr>
              <a:t>It’s also used to adapt the style to different types of devices, such as large screens, small screens, or printers.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e36db35b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6e36db35b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e36db35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6e36db35b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e28a450c9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6e28a450c9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e36db35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6e36db35b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e36db35b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6e36db35bc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d37baf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7d37baf9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e28a450c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6e28a450c9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e28a450c9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6e28a450c9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e28a450c9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6e28a450c9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Webfonts formats include ttf, otf, woff, woff2, svg, eot and change the typeface/font. First specify the location of the font we want to use:</a:t>
            </a:r>
            <a:endParaRPr/>
          </a:p>
          <a:p>
            <a:pPr indent="0" lvl="0" marL="0" rtl="0" algn="l">
              <a:lnSpc>
                <a:spcPct val="100000"/>
              </a:lnSpc>
              <a:spcBef>
                <a:spcPts val="0"/>
              </a:spcBef>
              <a:spcAft>
                <a:spcPts val="0"/>
              </a:spcAft>
              <a:buSzPts val="1100"/>
              <a:buNone/>
            </a:pPr>
            <a:r>
              <a:rPr lang="en-GB"/>
              <a:t>@font-face {</a:t>
            </a:r>
            <a:endParaRPr/>
          </a:p>
          <a:p>
            <a:pPr indent="0" lvl="0" marL="0" rtl="0" algn="l">
              <a:lnSpc>
                <a:spcPct val="100000"/>
              </a:lnSpc>
              <a:spcBef>
                <a:spcPts val="0"/>
              </a:spcBef>
              <a:spcAft>
                <a:spcPts val="0"/>
              </a:spcAft>
              <a:buSzPts val="1100"/>
              <a:buNone/>
            </a:pPr>
            <a:r>
              <a:rPr lang="en-GB"/>
              <a:t>font-family: Name;</a:t>
            </a:r>
            <a:endParaRPr/>
          </a:p>
          <a:p>
            <a:pPr indent="0" lvl="0" marL="0" rtl="0" algn="l">
              <a:lnSpc>
                <a:spcPct val="100000"/>
              </a:lnSpc>
              <a:spcBef>
                <a:spcPts val="0"/>
              </a:spcBef>
              <a:spcAft>
                <a:spcPts val="0"/>
              </a:spcAft>
              <a:buSzPts val="1100"/>
              <a:buNone/>
            </a:pPr>
            <a:r>
              <a:rPr lang="en-GB"/>
              <a:t>src: url('fonts/name.eot');</a:t>
            </a:r>
            <a:endParaRPr/>
          </a:p>
          <a:p>
            <a:pPr indent="0" lvl="0" marL="0" rtl="0" algn="l">
              <a:lnSpc>
                <a:spcPct val="100000"/>
              </a:lnSpc>
              <a:spcBef>
                <a:spcPts val="0"/>
              </a:spcBef>
              <a:spcAft>
                <a:spcPts val="0"/>
              </a:spcAft>
              <a:buSzPts val="1100"/>
              <a:buNone/>
            </a:pPr>
            <a:r>
              <a:rPr lang="en-GB"/>
              <a:t>src: url('fonts/name.woff') format("woff"),</a:t>
            </a:r>
            <a:endParaRPr/>
          </a:p>
          <a:p>
            <a:pPr indent="0" lvl="0" marL="0" rtl="0" algn="l">
              <a:lnSpc>
                <a:spcPct val="100000"/>
              </a:lnSpc>
              <a:spcBef>
                <a:spcPts val="0"/>
              </a:spcBef>
              <a:spcAft>
                <a:spcPts val="0"/>
              </a:spcAft>
              <a:buSzPts val="1100"/>
              <a:buNone/>
            </a:pPr>
            <a:r>
              <a:rPr lang="en-GB"/>
              <a:t>url('font/sname.ttf') format("truetype"),</a:t>
            </a:r>
            <a:endParaRPr/>
          </a:p>
          <a:p>
            <a:pPr indent="0" lvl="0" marL="0" rtl="0" algn="l">
              <a:lnSpc>
                <a:spcPct val="100000"/>
              </a:lnSpc>
              <a:spcBef>
                <a:spcPts val="0"/>
              </a:spcBef>
              <a:spcAft>
                <a:spcPts val="0"/>
              </a:spcAft>
              <a:buSzPts val="1100"/>
              <a:buNone/>
            </a:pPr>
            <a:r>
              <a:rPr lang="en-GB"/>
              <a:t>url('fonts/name.otf') format("opentype");</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lang="en-GB"/>
              <a:t>The we can just reference our font name in our style:</a:t>
            </a:r>
            <a:endParaRPr/>
          </a:p>
          <a:p>
            <a:pPr indent="0" lvl="0" marL="0" rtl="0" algn="l">
              <a:lnSpc>
                <a:spcPct val="100000"/>
              </a:lnSpc>
              <a:spcBef>
                <a:spcPts val="0"/>
              </a:spcBef>
              <a:spcAft>
                <a:spcPts val="0"/>
              </a:spcAft>
              <a:buSzPts val="1100"/>
              <a:buNone/>
            </a:pPr>
            <a:r>
              <a:rPr lang="en-GB"/>
              <a:t>font-family: Name, sans-serif;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e93934e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7e93934eb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7e93934eb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7e93934eb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e93934eb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7e93934eb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Pseudo class - A pseudo class is a keyword added to a selector that specifies a special state of the selected element(s).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e36db35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6e36db35bc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e36db35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6e36db35b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dd736435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7dd736435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https://css-tricks.com/almanac/properties/a/animation/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ed0a8d6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6ed0a8d65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e36db35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6e36db35b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dd73643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7dd736435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 don’t want to talk too much about images as we’ll be focusing on development, but they need to be mentioned.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Photoshop?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dd73643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7dd7364355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I’ll be providing access to all files including this presentation via Google Drive.</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In this first session we’re going to cover quite a lot of information, but after that lessons will be more practical.</a:t>
            </a:r>
            <a:endParaRPr sz="1200">
              <a:solidFill>
                <a:srgbClr val="434343"/>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dd73643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7dd7364355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dd73643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7dd7364355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dd736435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7dd736435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e93934e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7e93934eb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dd73643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7dd736435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7dd736435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7dd736435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7dd73643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7dd736435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When I say ‘Client-side’ it means the code does it’s work on your machine, ‘Server-side’ means the server does the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https://youtu.be/VB7y0yxZjro?t=11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6e36db35b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6e36db35bc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e36db35b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6e36db35b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rPr>
              <a:t>I’ve found many courses might teach you how to design a website and maybe do some basic editing, but often they don’t cover how to build one! You can often bumble along without ever learning to build a website, but you’ll struggle to tailor it to your own needs. Learning to build will give you an advantage to really build what you really want and need.</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434343"/>
              </a:solidFill>
              <a:latin typeface="Courier New"/>
              <a:ea typeface="Courier New"/>
              <a:cs typeface="Courier New"/>
              <a:sym typeface="Courier New"/>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basic principles that apply common scripting languages, although they may be written differently the they essentially do the same thing.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e36db35b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6e36db35bc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6e36db35b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6e36db35bc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often store information to be referenced later, this is called a variable. It’s like a bucket, we put stuff in and take stuff out.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7d37baf9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7d37baf9c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7d37baf9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7d37baf9c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6e36db35b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6e36db35bc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6e36db35b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6e36db35bc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d37baf9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7d37baf9c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d37baf9c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7d37baf9c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It’s very important to early on define your brief, even if you’d just working on a small project outline your aims or a todo list, as this will help you stay on track.</a:t>
            </a:r>
            <a:endParaRPr sz="1200">
              <a:solidFill>
                <a:srgbClr val="434343"/>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6e36db35b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6e36db35bc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7d37baf9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7d37baf9c5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7d37baf9c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7d37baf9c5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7d37baf9c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7d37baf9c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7d37baf9c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7d37baf9c5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d37baf9c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7d37baf9c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7d37baf9c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7d37baf9c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Don’t worry if you don’t get through it all!!</a:t>
            </a:r>
            <a:endParaRPr/>
          </a:p>
          <a:p>
            <a:pPr indent="0" lvl="0" marL="0" rtl="0" algn="l">
              <a:lnSpc>
                <a:spcPct val="100000"/>
              </a:lnSpc>
              <a:spcBef>
                <a:spcPts val="0"/>
              </a:spcBef>
              <a:spcAft>
                <a:spcPts val="0"/>
              </a:spcAft>
              <a:buSzPts val="1100"/>
              <a:buNone/>
            </a:pPr>
            <a:r>
              <a:rPr lang="en-GB"/>
              <a:t>Demo inserting a body class &amp; a div class, images, fonts and colors have been provided.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Extension: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Keep styling, try mobile styles if you didn’t have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Vendor prefixes?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normalise.css and reset.css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Demo Chrome WebTools.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d37baf9c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7d37baf9c5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GB"/>
              <a:t>Why reinvent the wheel when someone else has already done it!</a:t>
            </a:r>
            <a:endParaRPr/>
          </a:p>
          <a:p>
            <a:pPr indent="0" lvl="0" marL="0" rtl="0" algn="l">
              <a:lnSpc>
                <a:spcPct val="115000"/>
              </a:lnSpc>
              <a:spcBef>
                <a:spcPts val="1000"/>
              </a:spcBef>
              <a:spcAft>
                <a:spcPts val="0"/>
              </a:spcAft>
              <a:buClr>
                <a:srgbClr val="000000"/>
              </a:buClr>
              <a:buSzPts val="1100"/>
              <a:buFont typeface="Arial"/>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We’re going to look at jQuery but I wanted to mention frameworks.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They all use next generation javaScript (ES6) that isn’t widely used in browsers.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Different software has different features but we’re going to focus on development.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Terminal is a Command Line Interface (CLI), which means instead of viewing a graphic interface we just type commands. </a:t>
            </a:r>
            <a:endParaRPr/>
          </a:p>
          <a:p>
            <a:pPr indent="0" lvl="0" marL="0" rtl="0" algn="l">
              <a:lnSpc>
                <a:spcPct val="100000"/>
              </a:lnSpc>
              <a:spcBef>
                <a:spcPts val="0"/>
              </a:spcBef>
              <a:spcAft>
                <a:spcPts val="0"/>
              </a:spcAft>
              <a:buSzPts val="1100"/>
              <a:buNone/>
            </a:pPr>
            <a:r>
              <a:rPr lang="en-GB"/>
              <a:t>We may have time for Sequel Pro.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Functions, Events and Variables</a:t>
            </a:r>
            <a:endParaRPr/>
          </a:p>
          <a:p>
            <a:pPr indent="0" lvl="0" marL="0" rtl="0" algn="l">
              <a:lnSpc>
                <a:spcPct val="115000"/>
              </a:lnSpc>
              <a:spcBef>
                <a:spcPts val="1000"/>
              </a:spcBef>
              <a:spcAft>
                <a:spcPts val="0"/>
              </a:spcAft>
              <a:buSzPts val="1100"/>
              <a:buNone/>
            </a:pPr>
            <a:r>
              <a:rPr lang="en-GB"/>
              <a:t>We’re going to look a jQuery.</a:t>
            </a:r>
            <a:endParaRPr/>
          </a:p>
          <a:p>
            <a:pPr indent="0" lvl="0" marL="0" rtl="0" algn="l">
              <a:lnSpc>
                <a:spcPct val="115000"/>
              </a:lnSpc>
              <a:spcBef>
                <a:spcPts val="1000"/>
              </a:spcBef>
              <a:spcAft>
                <a:spcPts val="0"/>
              </a:spcAft>
              <a:buSzPts val="1100"/>
              <a:buNone/>
            </a:pPr>
            <a:r>
              <a:rPr lang="en-GB"/>
              <a:t>Simple interactions (e.g. responding to mouse hover and click).</a:t>
            </a:r>
            <a:endParaRPr/>
          </a:p>
          <a:p>
            <a:pPr indent="0" lvl="0" marL="0" rtl="0" algn="l">
              <a:lnSpc>
                <a:spcPct val="115000"/>
              </a:lnSpc>
              <a:spcBef>
                <a:spcPts val="1000"/>
              </a:spcBef>
              <a:spcAft>
                <a:spcPts val="0"/>
              </a:spcAft>
              <a:buSzPts val="1100"/>
              <a:buNone/>
            </a:pPr>
            <a:r>
              <a:rPr lang="en-GB"/>
              <a:t>A mouse click is the most common event you’ll use.</a:t>
            </a:r>
            <a:endParaRPr/>
          </a:p>
          <a:p>
            <a:pPr indent="0" lvl="0" marL="0" rtl="0" algn="l">
              <a:lnSpc>
                <a:spcPct val="115000"/>
              </a:lnSpc>
              <a:spcBef>
                <a:spcPts val="1000"/>
              </a:spcBef>
              <a:spcAft>
                <a:spcPts val="0"/>
              </a:spcAft>
              <a:buSzPts val="1100"/>
              <a:buNone/>
            </a:pPr>
            <a:r>
              <a:rPr lang="en-GB"/>
              <a:t>jQuery Event Example:</a:t>
            </a:r>
            <a:endParaRPr/>
          </a:p>
          <a:p>
            <a:pPr indent="0" lvl="0" marL="0" rtl="0" algn="l">
              <a:lnSpc>
                <a:spcPct val="115000"/>
              </a:lnSpc>
              <a:spcBef>
                <a:spcPts val="1000"/>
              </a:spcBef>
              <a:spcAft>
                <a:spcPts val="0"/>
              </a:spcAft>
              <a:buSzPts val="1100"/>
              <a:buNone/>
            </a:pPr>
            <a:r>
              <a:rPr lang="en-GB"/>
              <a:t>$( ".btn" ).click(function() {</a:t>
            </a:r>
            <a:endParaRPr/>
          </a:p>
          <a:p>
            <a:pPr indent="0" lvl="0" marL="0" rtl="0" algn="l">
              <a:lnSpc>
                <a:spcPct val="115000"/>
              </a:lnSpc>
              <a:spcBef>
                <a:spcPts val="1000"/>
              </a:spcBef>
              <a:spcAft>
                <a:spcPts val="0"/>
              </a:spcAft>
              <a:buSzPts val="1100"/>
              <a:buNone/>
            </a:pPr>
            <a:r>
              <a:rPr lang="en-GB"/>
              <a:t>	alert( "you clicked!" );</a:t>
            </a:r>
            <a:endParaRPr/>
          </a:p>
          <a:p>
            <a:pPr indent="0" lvl="0" marL="0" rtl="0" algn="l">
              <a:lnSpc>
                <a:spcPct val="115000"/>
              </a:lnSpc>
              <a:spcBef>
                <a:spcPts val="1000"/>
              </a:spcBef>
              <a:spcAft>
                <a:spcPts val="0"/>
              </a:spcAft>
              <a:buSzPts val="1100"/>
              <a:buNone/>
            </a:pPr>
            <a:r>
              <a:rPr lang="en-GB"/>
              <a:t>});</a:t>
            </a:r>
            <a:endParaRPr/>
          </a:p>
          <a:p>
            <a:pPr indent="0" lvl="0" marL="0" rtl="0" algn="l">
              <a:lnSpc>
                <a:spcPct val="115000"/>
              </a:lnSpc>
              <a:spcBef>
                <a:spcPts val="1000"/>
              </a:spcBef>
              <a:spcAft>
                <a:spcPts val="0"/>
              </a:spcAft>
              <a:buSzPts val="1100"/>
              <a:buNone/>
            </a:pPr>
            <a:r>
              <a:rPr lang="en-GB"/>
              <a:t>If they click the class “.btn”, it alerts with a response.</a:t>
            </a:r>
            <a:endParaRPr/>
          </a:p>
          <a:p>
            <a:pPr indent="0" lvl="0" marL="0" rtl="0" algn="l">
              <a:lnSpc>
                <a:spcPct val="115000"/>
              </a:lnSpc>
              <a:spcBef>
                <a:spcPts val="1000"/>
              </a:spcBef>
              <a:spcAft>
                <a:spcPts val="0"/>
              </a:spcAft>
              <a:buSzPts val="1100"/>
              <a:buNone/>
            </a:pPr>
            <a:r>
              <a:rPr lang="en-GB"/>
              <a:t>As with CSS and HTML, javaScript uses brackets, and scripts are nested within each other.</a:t>
            </a:r>
            <a:endParaRPr/>
          </a:p>
          <a:p>
            <a:pPr indent="0" lvl="0" marL="0" rtl="0" algn="l">
              <a:lnSpc>
                <a:spcPct val="115000"/>
              </a:lnSpc>
              <a:spcBef>
                <a:spcPts val="1000"/>
              </a:spcBef>
              <a:spcAft>
                <a:spcPts val="0"/>
              </a:spcAft>
              <a:buSzPts val="1100"/>
              <a:buNone/>
            </a:pPr>
            <a:r>
              <a:rPr lang="en-GB"/>
              <a:t>We often store information to be referenced later, this is called a variable. It’s like a bucket, we put stuff in and take stuff out.</a:t>
            </a:r>
            <a:endParaRPr/>
          </a:p>
          <a:p>
            <a:pPr indent="0" lvl="0" marL="0" rtl="0" algn="l">
              <a:lnSpc>
                <a:spcPct val="115000"/>
              </a:lnSpc>
              <a:spcBef>
                <a:spcPts val="1000"/>
              </a:spcBef>
              <a:spcAft>
                <a:spcPts val="0"/>
              </a:spcAft>
              <a:buSzPts val="1100"/>
              <a:buNone/>
            </a:pPr>
            <a:r>
              <a:rPr lang="en-GB"/>
              <a:t>jQuery Variable Example:</a:t>
            </a:r>
            <a:endParaRPr/>
          </a:p>
          <a:p>
            <a:pPr indent="0" lvl="0" marL="0" rtl="0" algn="l">
              <a:lnSpc>
                <a:spcPct val="115000"/>
              </a:lnSpc>
              <a:spcBef>
                <a:spcPts val="1000"/>
              </a:spcBef>
              <a:spcAft>
                <a:spcPts val="0"/>
              </a:spcAft>
              <a:buSzPts val="1100"/>
              <a:buNone/>
            </a:pPr>
            <a:r>
              <a:rPr lang="en-GB"/>
              <a:t>var $welcome = “hello”;</a:t>
            </a:r>
            <a:endParaRPr/>
          </a:p>
          <a:p>
            <a:pPr indent="0" lvl="0" marL="0" rtl="0" algn="l">
              <a:lnSpc>
                <a:spcPct val="115000"/>
              </a:lnSpc>
              <a:spcBef>
                <a:spcPts val="1000"/>
              </a:spcBef>
              <a:spcAft>
                <a:spcPts val="0"/>
              </a:spcAft>
              <a:buSzPts val="1100"/>
              <a:buNone/>
            </a:pPr>
            <a:r>
              <a:t/>
            </a:r>
            <a:endParaRPr/>
          </a:p>
          <a:p>
            <a:pPr indent="0" lvl="0" marL="0" rtl="0" algn="l">
              <a:lnSpc>
                <a:spcPct val="115000"/>
              </a:lnSpc>
              <a:spcBef>
                <a:spcPts val="1000"/>
              </a:spcBef>
              <a:spcAft>
                <a:spcPts val="100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7d37baf9c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7d37baf9c5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jQuery.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the final file and what it looks like.</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Extension</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changing the menu on our previous project!</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Try vue.js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PHP is a server-side scripting language, it handles advanced interactions with the server such as Database interactions, and mail server interactions.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often use PHP with phpmyadmin and a mySQL database.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Python</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1100"/>
              <a:buNone/>
            </a:pPr>
            <a:r>
              <a:rPr lang="en-GB" sz="1200">
                <a:latin typeface="Calibri"/>
                <a:ea typeface="Calibri"/>
                <a:cs typeface="Calibri"/>
                <a:sym typeface="Calibri"/>
              </a:rPr>
              <a:t>Demo!!</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Task</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200">
                <a:solidFill>
                  <a:srgbClr val="434343"/>
                </a:solidFill>
                <a:latin typeface="Arial"/>
                <a:ea typeface="Arial"/>
                <a:cs typeface="Arial"/>
                <a:sym typeface="Arial"/>
              </a:rPr>
              <a:t>Walk through php and phpmyadmin</a:t>
            </a:r>
            <a:endParaRPr sz="1200">
              <a:solidFill>
                <a:srgbClr val="434343"/>
              </a:solidFill>
              <a:latin typeface="Arial"/>
              <a:ea typeface="Arial"/>
              <a:cs typeface="Arial"/>
              <a:sym typeface="Arial"/>
            </a:endParaRPr>
          </a:p>
          <a:p>
            <a:pPr indent="0" lvl="0" marL="0" rtl="0" algn="l">
              <a:lnSpc>
                <a:spcPct val="100000"/>
              </a:lnSpc>
              <a:spcBef>
                <a:spcPts val="1000"/>
              </a:spcBef>
              <a:spcAft>
                <a:spcPts val="0"/>
              </a:spcAft>
              <a:buSzPts val="1100"/>
              <a:buNone/>
            </a:pPr>
            <a:r>
              <a:rPr lang="en-GB" sz="1200">
                <a:solidFill>
                  <a:srgbClr val="434343"/>
                </a:solidFill>
                <a:latin typeface="Arial"/>
                <a:ea typeface="Arial"/>
                <a:cs typeface="Arial"/>
                <a:sym typeface="Arial"/>
              </a:rPr>
              <a:t>Following the instructions worksheet we’re going to use php to send an email, and send data to a server.</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Extend: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Sequel Pro</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Demo WYSIWYG’s</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rPr lang="en-GB" sz="1200">
                <a:solidFill>
                  <a:srgbClr val="434343"/>
                </a:solidFill>
                <a:latin typeface="Arial"/>
                <a:ea typeface="Arial"/>
                <a:cs typeface="Arial"/>
                <a:sym typeface="Arial"/>
              </a:rPr>
              <a:t>https://www.tiny.cloud/</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rgbClr val="434343"/>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PHP, Data capture and forms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8"/>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3" name="Shape 43"/>
        <p:cNvGrpSpPr/>
        <p:nvPr/>
      </p:nvGrpSpPr>
      <p:grpSpPr>
        <a:xfrm>
          <a:off x="0" y="0"/>
          <a:ext cx="0" cy="0"/>
          <a:chOff x="0" y="0"/>
          <a:chExt cx="0" cy="0"/>
        </a:xfrm>
      </p:grpSpPr>
      <p:sp>
        <p:nvSpPr>
          <p:cNvPr id="44" name="Google Shape;4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4" name="Google Shape;54;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55" name="Shape 55"/>
        <p:cNvGrpSpPr/>
        <p:nvPr/>
      </p:nvGrpSpPr>
      <p:grpSpPr>
        <a:xfrm>
          <a:off x="0" y="0"/>
          <a:ext cx="0" cy="0"/>
          <a:chOff x="0" y="0"/>
          <a:chExt cx="0" cy="0"/>
        </a:xfrm>
      </p:grpSpPr>
      <p:sp>
        <p:nvSpPr>
          <p:cNvPr id="56" name="Google Shape;56;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78"/>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7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7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79"/>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2" name="Google Shape;62;p7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7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4" name="Google Shape;6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
  <p:cSld name="SECTION_TITLE_AND_DESCRIPTION_1">
    <p:spTree>
      <p:nvGrpSpPr>
        <p:cNvPr id="65" name="Shape 65"/>
        <p:cNvGrpSpPr/>
        <p:nvPr/>
      </p:nvGrpSpPr>
      <p:grpSpPr>
        <a:xfrm>
          <a:off x="0" y="0"/>
          <a:ext cx="0" cy="0"/>
          <a:chOff x="0" y="0"/>
          <a:chExt cx="0" cy="0"/>
        </a:xfrm>
      </p:grpSpPr>
      <p:sp>
        <p:nvSpPr>
          <p:cNvPr id="66" name="Google Shape;66;p8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80"/>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68" name="Google Shape;68;p8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9" name="Google Shape;69;p8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1">
  <p:cSld name="SECTION_TITLE_AND_DESCRIPTION_1_1">
    <p:spTree>
      <p:nvGrpSpPr>
        <p:cNvPr id="70" name="Shape 70"/>
        <p:cNvGrpSpPr/>
        <p:nvPr/>
      </p:nvGrpSpPr>
      <p:grpSpPr>
        <a:xfrm>
          <a:off x="0" y="0"/>
          <a:ext cx="0" cy="0"/>
          <a:chOff x="0" y="0"/>
          <a:chExt cx="0" cy="0"/>
        </a:xfrm>
      </p:grpSpPr>
      <p:sp>
        <p:nvSpPr>
          <p:cNvPr id="71" name="Google Shape;71;p8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 name="Google Shape;72;p81"/>
          <p:cNvCxnSpPr/>
          <p:nvPr/>
        </p:nvCxnSpPr>
        <p:spPr>
          <a:xfrm>
            <a:off x="482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73" name="Google Shape;73;p81"/>
          <p:cNvSpPr txBox="1"/>
          <p:nvPr>
            <p:ph type="title"/>
          </p:nvPr>
        </p:nvSpPr>
        <p:spPr>
          <a:xfrm>
            <a:off x="265500" y="268925"/>
            <a:ext cx="4045200" cy="15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 name="Google Shape;74;p81"/>
          <p:cNvSpPr txBox="1"/>
          <p:nvPr>
            <p:ph idx="1" type="subTitle"/>
          </p:nvPr>
        </p:nvSpPr>
        <p:spPr>
          <a:xfrm>
            <a:off x="265500" y="885824"/>
            <a:ext cx="4045200" cy="23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Google Shape;76;p8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77" name="Google Shape;7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8" name="Shape 78"/>
        <p:cNvGrpSpPr/>
        <p:nvPr/>
      </p:nvGrpSpPr>
      <p:grpSpPr>
        <a:xfrm>
          <a:off x="0" y="0"/>
          <a:ext cx="0" cy="0"/>
          <a:chOff x="0" y="0"/>
          <a:chExt cx="0" cy="0"/>
        </a:xfrm>
      </p:grpSpPr>
      <p:sp>
        <p:nvSpPr>
          <p:cNvPr id="79" name="Google Shape;79;p8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81" name="Google Shape;81;p8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2" name="Google Shape;82;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_1">
    <p:spTree>
      <p:nvGrpSpPr>
        <p:cNvPr id="83" name="Shape 83"/>
        <p:cNvGrpSpPr/>
        <p:nvPr/>
      </p:nvGrpSpPr>
      <p:grpSpPr>
        <a:xfrm>
          <a:off x="0" y="0"/>
          <a:ext cx="0" cy="0"/>
          <a:chOff x="0" y="0"/>
          <a:chExt cx="0" cy="0"/>
        </a:xfrm>
      </p:grpSpPr>
      <p:sp>
        <p:nvSpPr>
          <p:cNvPr id="84" name="Google Shape;84;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84"/>
          <p:cNvSpPr/>
          <p:nvPr/>
        </p:nvSpPr>
        <p:spPr>
          <a:xfrm>
            <a:off x="0" y="1406300"/>
            <a:ext cx="9144000" cy="3737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 name="Google Shape;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sk">
  <p:cSld name="SECTION_TITLE_AND_DESCRIPTION_1_2">
    <p:bg>
      <p:bgPr>
        <a:solidFill>
          <a:schemeClr val="dk2"/>
        </a:solidFill>
      </p:bgPr>
    </p:bg>
    <p:spTree>
      <p:nvGrpSpPr>
        <p:cNvPr id="19" name="Shape 19"/>
        <p:cNvGrpSpPr/>
        <p:nvPr/>
      </p:nvGrpSpPr>
      <p:grpSpPr>
        <a:xfrm>
          <a:off x="0" y="0"/>
          <a:ext cx="0" cy="0"/>
          <a:chOff x="0" y="0"/>
          <a:chExt cx="0" cy="0"/>
        </a:xfrm>
      </p:grpSpPr>
      <p:cxnSp>
        <p:nvCxnSpPr>
          <p:cNvPr id="20" name="Google Shape;20;p7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1" name="Google Shape;21;p7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SzPts val="1900"/>
              <a:buNone/>
              <a:defRPr sz="1900"/>
            </a:lvl2pPr>
            <a:lvl3pPr lvl="2" algn="l">
              <a:lnSpc>
                <a:spcPct val="115000"/>
              </a:lnSpc>
              <a:spcBef>
                <a:spcPts val="0"/>
              </a:spcBef>
              <a:spcAft>
                <a:spcPts val="0"/>
              </a:spcAft>
              <a:buSzPts val="1900"/>
              <a:buNone/>
              <a:defRPr sz="1900"/>
            </a:lvl3pPr>
            <a:lvl4pPr lvl="3" algn="l">
              <a:lnSpc>
                <a:spcPct val="115000"/>
              </a:lnSpc>
              <a:spcBef>
                <a:spcPts val="0"/>
              </a:spcBef>
              <a:spcAft>
                <a:spcPts val="0"/>
              </a:spcAft>
              <a:buSzPts val="1900"/>
              <a:buNone/>
              <a:defRPr sz="1900"/>
            </a:lvl4pPr>
            <a:lvl5pPr lvl="4" algn="l">
              <a:lnSpc>
                <a:spcPct val="115000"/>
              </a:lnSpc>
              <a:spcBef>
                <a:spcPts val="0"/>
              </a:spcBef>
              <a:spcAft>
                <a:spcPts val="0"/>
              </a:spcAft>
              <a:buSzPts val="1900"/>
              <a:buNone/>
              <a:defRPr sz="1900"/>
            </a:lvl5pPr>
            <a:lvl6pPr lvl="5" algn="l">
              <a:lnSpc>
                <a:spcPct val="115000"/>
              </a:lnSpc>
              <a:spcBef>
                <a:spcPts val="0"/>
              </a:spcBef>
              <a:spcAft>
                <a:spcPts val="0"/>
              </a:spcAft>
              <a:buSzPts val="1900"/>
              <a:buNone/>
              <a:defRPr sz="1900"/>
            </a:lvl6pPr>
            <a:lvl7pPr lvl="6" algn="l">
              <a:lnSpc>
                <a:spcPct val="115000"/>
              </a:lnSpc>
              <a:spcBef>
                <a:spcPts val="0"/>
              </a:spcBef>
              <a:spcAft>
                <a:spcPts val="0"/>
              </a:spcAft>
              <a:buSzPts val="1900"/>
              <a:buNone/>
              <a:defRPr sz="1900"/>
            </a:lvl7pPr>
            <a:lvl8pPr lvl="7" algn="l">
              <a:lnSpc>
                <a:spcPct val="115000"/>
              </a:lnSpc>
              <a:spcBef>
                <a:spcPts val="0"/>
              </a:spcBef>
              <a:spcAft>
                <a:spcPts val="0"/>
              </a:spcAft>
              <a:buSzPts val="1900"/>
              <a:buNone/>
              <a:defRPr sz="1900"/>
            </a:lvl8pPr>
            <a:lvl9pPr lvl="8" algn="l">
              <a:lnSpc>
                <a:spcPct val="115000"/>
              </a:lnSpc>
              <a:spcBef>
                <a:spcPts val="0"/>
              </a:spcBef>
              <a:spcAft>
                <a:spcPts val="0"/>
              </a:spcAft>
              <a:buSzPts val="1900"/>
              <a:buNone/>
              <a:defRPr sz="1900"/>
            </a:lvl9pPr>
          </a:lstStyle>
          <a:p/>
        </p:txBody>
      </p:sp>
      <p:sp>
        <p:nvSpPr>
          <p:cNvPr id="22" name="Google Shape;2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MAIN_POINT_1_1_1">
    <p:bg>
      <p:bgPr>
        <a:solidFill>
          <a:schemeClr val="dk1"/>
        </a:solidFill>
      </p:bgPr>
    </p:bg>
    <p:spTree>
      <p:nvGrpSpPr>
        <p:cNvPr id="23" name="Shape 23"/>
        <p:cNvGrpSpPr/>
        <p:nvPr/>
      </p:nvGrpSpPr>
      <p:grpSpPr>
        <a:xfrm>
          <a:off x="0" y="0"/>
          <a:ext cx="0" cy="0"/>
          <a:chOff x="0" y="0"/>
          <a:chExt cx="0" cy="0"/>
        </a:xfrm>
      </p:grpSpPr>
      <p:sp>
        <p:nvSpPr>
          <p:cNvPr id="24" name="Google Shape;24;g6e28a450c9_1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25" name="Google Shape;25;g6e28a450c9_1_41"/>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algn="ctr">
              <a:lnSpc>
                <a:spcPct val="150000"/>
              </a:lnSpc>
              <a:spcBef>
                <a:spcPts val="0"/>
              </a:spcBef>
              <a:spcAft>
                <a:spcPts val="0"/>
              </a:spcAft>
              <a:buSzPts val="4800"/>
              <a:buNone/>
              <a:defRPr sz="4800"/>
            </a:lvl2pPr>
            <a:lvl3pPr lvl="2" algn="ctr">
              <a:lnSpc>
                <a:spcPct val="150000"/>
              </a:lnSpc>
              <a:spcBef>
                <a:spcPts val="0"/>
              </a:spcBef>
              <a:spcAft>
                <a:spcPts val="0"/>
              </a:spcAft>
              <a:buSzPts val="4800"/>
              <a:buNone/>
              <a:defRPr sz="4800"/>
            </a:lvl3pPr>
            <a:lvl4pPr lvl="3" algn="ctr">
              <a:lnSpc>
                <a:spcPct val="150000"/>
              </a:lnSpc>
              <a:spcBef>
                <a:spcPts val="0"/>
              </a:spcBef>
              <a:spcAft>
                <a:spcPts val="0"/>
              </a:spcAft>
              <a:buSzPts val="4800"/>
              <a:buNone/>
              <a:defRPr sz="4800"/>
            </a:lvl4pPr>
            <a:lvl5pPr lvl="4" algn="ctr">
              <a:lnSpc>
                <a:spcPct val="150000"/>
              </a:lnSpc>
              <a:spcBef>
                <a:spcPts val="0"/>
              </a:spcBef>
              <a:spcAft>
                <a:spcPts val="0"/>
              </a:spcAft>
              <a:buSzPts val="4800"/>
              <a:buNone/>
              <a:defRPr sz="4800"/>
            </a:lvl5pPr>
            <a:lvl6pPr lvl="5" algn="ctr">
              <a:lnSpc>
                <a:spcPct val="150000"/>
              </a:lnSpc>
              <a:spcBef>
                <a:spcPts val="0"/>
              </a:spcBef>
              <a:spcAft>
                <a:spcPts val="0"/>
              </a:spcAft>
              <a:buSzPts val="4800"/>
              <a:buNone/>
              <a:defRPr sz="4800"/>
            </a:lvl6pPr>
            <a:lvl7pPr lvl="6" algn="ctr">
              <a:lnSpc>
                <a:spcPct val="150000"/>
              </a:lnSpc>
              <a:spcBef>
                <a:spcPts val="0"/>
              </a:spcBef>
              <a:spcAft>
                <a:spcPts val="0"/>
              </a:spcAft>
              <a:buSzPts val="4800"/>
              <a:buNone/>
              <a:defRPr sz="4800"/>
            </a:lvl7pPr>
            <a:lvl8pPr lvl="7" algn="ctr">
              <a:lnSpc>
                <a:spcPct val="150000"/>
              </a:lnSpc>
              <a:spcBef>
                <a:spcPts val="0"/>
              </a:spcBef>
              <a:spcAft>
                <a:spcPts val="0"/>
              </a:spcAft>
              <a:buSzPts val="4800"/>
              <a:buNone/>
              <a:defRPr sz="4800"/>
            </a:lvl8pPr>
            <a:lvl9pPr lvl="8" algn="ctr">
              <a:lnSpc>
                <a:spcPct val="15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arning">
  <p:cSld name="SECTION_TITLE_AND_DESCRIPTION_1_2_1">
    <p:bg>
      <p:bgPr>
        <a:solidFill>
          <a:srgbClr val="FF5252"/>
        </a:solidFill>
      </p:bgPr>
    </p:bg>
    <p:spTree>
      <p:nvGrpSpPr>
        <p:cNvPr id="26" name="Shape 26"/>
        <p:cNvGrpSpPr/>
        <p:nvPr/>
      </p:nvGrpSpPr>
      <p:grpSpPr>
        <a:xfrm>
          <a:off x="0" y="0"/>
          <a:ext cx="0" cy="0"/>
          <a:chOff x="0" y="0"/>
          <a:chExt cx="0" cy="0"/>
        </a:xfrm>
      </p:grpSpPr>
      <p:cxnSp>
        <p:nvCxnSpPr>
          <p:cNvPr id="27" name="Google Shape;27;g6e36db35bc_0_131"/>
          <p:cNvCxnSpPr/>
          <p:nvPr/>
        </p:nvCxnSpPr>
        <p:spPr>
          <a:xfrm>
            <a:off x="330275" y="4495500"/>
            <a:ext cx="468300" cy="0"/>
          </a:xfrm>
          <a:prstGeom prst="straightConnector1">
            <a:avLst/>
          </a:prstGeom>
          <a:noFill/>
          <a:ln cap="flat" cmpd="sng" w="19050">
            <a:solidFill>
              <a:schemeClr val="accent1"/>
            </a:solidFill>
            <a:prstDash val="solid"/>
            <a:round/>
            <a:headEnd len="sm" w="sm" type="none"/>
            <a:tailEnd len="sm" w="sm" type="none"/>
          </a:ln>
        </p:spPr>
      </p:cxnSp>
      <p:sp>
        <p:nvSpPr>
          <p:cNvPr id="28" name="Google Shape;28;g6e36db35bc_0_1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9" name="Google Shape;29;g6e36db35bc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MAIN_POINT_1_1">
    <p:bg>
      <p:bgPr>
        <a:solidFill>
          <a:schemeClr val="accent5"/>
        </a:solidFill>
      </p:bgPr>
    </p:bg>
    <p:spTree>
      <p:nvGrpSpPr>
        <p:cNvPr id="30" name="Shape 30"/>
        <p:cNvGrpSpPr/>
        <p:nvPr/>
      </p:nvGrpSpPr>
      <p:grpSpPr>
        <a:xfrm>
          <a:off x="0" y="0"/>
          <a:ext cx="0" cy="0"/>
          <a:chOff x="0" y="0"/>
          <a:chExt cx="0" cy="0"/>
        </a:xfrm>
      </p:grpSpPr>
      <p:sp>
        <p:nvSpPr>
          <p:cNvPr id="31" name="Google Shape;31;p7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lvl1pPr lvl="0" algn="ctr">
              <a:lnSpc>
                <a:spcPct val="150000"/>
              </a:lnSpc>
              <a:spcBef>
                <a:spcPts val="0"/>
              </a:spcBef>
              <a:spcAft>
                <a:spcPts val="0"/>
              </a:spcAft>
              <a:buClr>
                <a:schemeClr val="lt1"/>
              </a:buClr>
              <a:buSzPts val="2400"/>
              <a:buFont typeface="Georgia"/>
              <a:buNone/>
              <a:defRPr i="1" sz="2400">
                <a:solidFill>
                  <a:schemeClr val="lt1"/>
                </a:solidFill>
                <a:latin typeface="Georgia"/>
                <a:ea typeface="Georgia"/>
                <a:cs typeface="Georgia"/>
                <a:sym typeface="Georgia"/>
              </a:defRPr>
            </a:lvl1pPr>
            <a:lvl2pPr lvl="1" algn="ctr">
              <a:lnSpc>
                <a:spcPct val="150000"/>
              </a:lnSpc>
              <a:spcBef>
                <a:spcPts val="0"/>
              </a:spcBef>
              <a:spcAft>
                <a:spcPts val="0"/>
              </a:spcAft>
              <a:buSzPts val="4800"/>
              <a:buNone/>
              <a:defRPr sz="4800"/>
            </a:lvl2pPr>
            <a:lvl3pPr lvl="2" algn="ctr">
              <a:lnSpc>
                <a:spcPct val="150000"/>
              </a:lnSpc>
              <a:spcBef>
                <a:spcPts val="0"/>
              </a:spcBef>
              <a:spcAft>
                <a:spcPts val="0"/>
              </a:spcAft>
              <a:buSzPts val="4800"/>
              <a:buNone/>
              <a:defRPr sz="4800"/>
            </a:lvl3pPr>
            <a:lvl4pPr lvl="3" algn="ctr">
              <a:lnSpc>
                <a:spcPct val="150000"/>
              </a:lnSpc>
              <a:spcBef>
                <a:spcPts val="0"/>
              </a:spcBef>
              <a:spcAft>
                <a:spcPts val="0"/>
              </a:spcAft>
              <a:buSzPts val="4800"/>
              <a:buNone/>
              <a:defRPr sz="4800"/>
            </a:lvl4pPr>
            <a:lvl5pPr lvl="4" algn="ctr">
              <a:lnSpc>
                <a:spcPct val="150000"/>
              </a:lnSpc>
              <a:spcBef>
                <a:spcPts val="0"/>
              </a:spcBef>
              <a:spcAft>
                <a:spcPts val="0"/>
              </a:spcAft>
              <a:buSzPts val="4800"/>
              <a:buNone/>
              <a:defRPr sz="4800"/>
            </a:lvl5pPr>
            <a:lvl6pPr lvl="5" algn="ctr">
              <a:lnSpc>
                <a:spcPct val="150000"/>
              </a:lnSpc>
              <a:spcBef>
                <a:spcPts val="0"/>
              </a:spcBef>
              <a:spcAft>
                <a:spcPts val="0"/>
              </a:spcAft>
              <a:buSzPts val="4800"/>
              <a:buNone/>
              <a:defRPr sz="4800"/>
            </a:lvl6pPr>
            <a:lvl7pPr lvl="6" algn="ctr">
              <a:lnSpc>
                <a:spcPct val="150000"/>
              </a:lnSpc>
              <a:spcBef>
                <a:spcPts val="0"/>
              </a:spcBef>
              <a:spcAft>
                <a:spcPts val="0"/>
              </a:spcAft>
              <a:buSzPts val="4800"/>
              <a:buNone/>
              <a:defRPr sz="4800"/>
            </a:lvl7pPr>
            <a:lvl8pPr lvl="7" algn="ctr">
              <a:lnSpc>
                <a:spcPct val="150000"/>
              </a:lnSpc>
              <a:spcBef>
                <a:spcPts val="0"/>
              </a:spcBef>
              <a:spcAft>
                <a:spcPts val="0"/>
              </a:spcAft>
              <a:buSzPts val="4800"/>
              <a:buNone/>
              <a:defRPr sz="4800"/>
            </a:lvl8pPr>
            <a:lvl9pPr lvl="8" algn="ctr">
              <a:lnSpc>
                <a:spcPct val="150000"/>
              </a:lnSpc>
              <a:spcBef>
                <a:spcPts val="0"/>
              </a:spcBef>
              <a:spcAft>
                <a:spcPts val="0"/>
              </a:spcAft>
              <a:buSzPts val="4800"/>
              <a:buNone/>
              <a:defRPr sz="4800"/>
            </a:lvl9pPr>
          </a:lstStyle>
          <a:p/>
        </p:txBody>
      </p:sp>
      <p:sp>
        <p:nvSpPr>
          <p:cNvPr id="32" name="Google Shape;3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p:cSld name="MAIN_POINT_1">
    <p:bg>
      <p:bgPr>
        <a:solidFill>
          <a:srgbClr val="F1C232"/>
        </a:solidFill>
      </p:bgPr>
    </p:bg>
    <p:spTree>
      <p:nvGrpSpPr>
        <p:cNvPr id="33" name="Shape 33"/>
        <p:cNvGrpSpPr/>
        <p:nvPr/>
      </p:nvGrpSpPr>
      <p:grpSpPr>
        <a:xfrm>
          <a:off x="0" y="0"/>
          <a:ext cx="0" cy="0"/>
          <a:chOff x="0" y="0"/>
          <a:chExt cx="0" cy="0"/>
        </a:xfrm>
      </p:grpSpPr>
      <p:sp>
        <p:nvSpPr>
          <p:cNvPr id="34" name="Google Shape;3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73"/>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6" name="Google Shape;36;p73"/>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Google Shape;3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sp>
        <p:nvSpPr>
          <p:cNvPr id="40" name="Google Shape;4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74"/>
          <p:cNvCxnSpPr/>
          <p:nvPr/>
        </p:nvCxnSpPr>
        <p:spPr>
          <a:xfrm>
            <a:off x="0" y="2645250"/>
            <a:ext cx="91440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74"/>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www.browserstack.com/" TargetMode="External"/><Relationship Id="rId4" Type="http://schemas.openxmlformats.org/officeDocument/2006/relationships/hyperlink" Target="https://crossbrowsertesting.com/" TargetMode="External"/><Relationship Id="rId5"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www.w3.org/" TargetMode="External"/><Relationship Id="rId4" Type="http://schemas.openxmlformats.org/officeDocument/2006/relationships/hyperlink" Target="https://w3c.github.io/developers/tools/" TargetMode="External"/><Relationship Id="rId5" Type="http://schemas.openxmlformats.org/officeDocument/2006/relationships/hyperlink" Target="https://validator.w3.org" TargetMode="External"/><Relationship Id="rId6" Type="http://schemas.openxmlformats.org/officeDocument/2006/relationships/hyperlink" Target="http://www.css-validator.org" TargetMode="External"/><Relationship Id="rId7" Type="http://schemas.openxmlformats.org/officeDocument/2006/relationships/hyperlink" Target="https://codebeautify.org/jsvalidate" TargetMode="External"/><Relationship Id="rId8" Type="http://schemas.openxmlformats.org/officeDocument/2006/relationships/image" Target="../media/image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compressor.io" TargetMode="External"/><Relationship Id="rId4" Type="http://schemas.openxmlformats.org/officeDocument/2006/relationships/image" Target="../media/image51.png"/><Relationship Id="rId5" Type="http://schemas.openxmlformats.org/officeDocument/2006/relationships/hyperlink" Target="https://youtu.be/r8wv_dbwB9E" TargetMode="External"/><Relationship Id="rId6" Type="http://schemas.openxmlformats.org/officeDocument/2006/relationships/image" Target="../media/image20.png"/><Relationship Id="rId7" Type="http://schemas.openxmlformats.org/officeDocument/2006/relationships/hyperlink" Target="https://youtu.be/r8wv_dbwB9E"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developers.google.com/speed/pagespeed/insights" TargetMode="External"/><Relationship Id="rId4" Type="http://schemas.openxmlformats.org/officeDocument/2006/relationships/hyperlink" Target="https://cssminifier.com" TargetMode="External"/><Relationship Id="rId5" Type="http://schemas.openxmlformats.org/officeDocument/2006/relationships/hyperlink" Target="https://javascript-minifier.com" TargetMode="External"/><Relationship Id="rId6"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ogp.me/" TargetMode="External"/><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7.png"/><Relationship Id="rId4" Type="http://schemas.openxmlformats.org/officeDocument/2006/relationships/hyperlink" Target="https://www.xml-sitemaps.com/" TargetMode="External"/><Relationship Id="rId5" Type="http://schemas.openxmlformats.org/officeDocument/2006/relationships/hyperlink" Target="https://search.google.com/search-console/about"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analytics.google.com/analytics/web/" TargetMode="External"/><Relationship Id="rId4" Type="http://schemas.openxmlformats.org/officeDocument/2006/relationships/image" Target="../media/image5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1.jpg"/><Relationship Id="rId4" Type="http://schemas.openxmlformats.org/officeDocument/2006/relationships/hyperlink" Target="https://www.google.com/intl/en_uk/search/howsearchworks/" TargetMode="External"/><Relationship Id="rId5" Type="http://schemas.openxmlformats.org/officeDocument/2006/relationships/image" Target="../media/image20.png"/><Relationship Id="rId6" Type="http://schemas.openxmlformats.org/officeDocument/2006/relationships/hyperlink" Target="https://www.google.com/intl/en_uk/search/howsearchwork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www.google.com/intl/en_uk/business/" TargetMode="External"/><Relationship Id="rId4" Type="http://schemas.openxmlformats.org/officeDocument/2006/relationships/image" Target="../media/image6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www.youtube.com/channel/UCW5YeuERMmlnqo4oq8vwUpg" TargetMode="External"/><Relationship Id="rId4" Type="http://schemas.openxmlformats.org/officeDocument/2006/relationships/hyperlink" Target="https://www.w3schools.com/" TargetMode="External"/><Relationship Id="rId5" Type="http://schemas.openxmlformats.org/officeDocument/2006/relationships/hyperlink" Target="https://www.gbmc.ac.uk/design-for-entrepreneurs-worthing-metprof" TargetMode="External"/><Relationship Id="rId6" Type="http://schemas.openxmlformats.org/officeDocument/2006/relationships/image" Target="../media/image6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5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hyperlink" Target="https://youtu.be/hu-q2zYwEYs?t=148" TargetMode="External"/><Relationship Id="rId5" Type="http://schemas.openxmlformats.org/officeDocument/2006/relationships/image" Target="../media/image20.png"/><Relationship Id="rId6" Type="http://schemas.openxmlformats.org/officeDocument/2006/relationships/hyperlink" Target="https://youtu.be/hu-q2zYwEYs?t=14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necolas.github.io/normalize.cs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w3schools.com/css/css3_animations.asp" TargetMode="External"/><Relationship Id="rId4" Type="http://schemas.openxmlformats.org/officeDocument/2006/relationships/image" Target="../media/image28.gif"/><Relationship Id="rId5" Type="http://schemas.openxmlformats.org/officeDocument/2006/relationships/hyperlink" Target="https://css-tricks.com/almanac/properties/a/animation/" TargetMode="External"/><Relationship Id="rId6" Type="http://schemas.openxmlformats.org/officeDocument/2006/relationships/image" Target="../media/image20.png"/><Relationship Id="rId7" Type="http://schemas.openxmlformats.org/officeDocument/2006/relationships/hyperlink" Target="https://css-tricks.com/almanac/properties/a/anim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5.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jpg"/><Relationship Id="rId4" Type="http://schemas.openxmlformats.org/officeDocument/2006/relationships/image" Target="../media/image25.jp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www.gimp.org" TargetMode="External"/><Relationship Id="rId4" Type="http://schemas.openxmlformats.org/officeDocument/2006/relationships/hyperlink" Target="https://tinyjpg.com" TargetMode="External"/><Relationship Id="rId5" Type="http://schemas.openxmlformats.org/officeDocument/2006/relationships/hyperlink" Target="https://compressor.io" TargetMode="External"/><Relationship Id="rId6" Type="http://schemas.openxmlformats.org/officeDocument/2006/relationships/image" Target="../media/image23.png"/><Relationship Id="rId7"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png"/><Relationship Id="rId4" Type="http://schemas.openxmlformats.org/officeDocument/2006/relationships/hyperlink" Target="https://youtu.be/r8wv_dbwB9E" TargetMode="External"/><Relationship Id="rId5" Type="http://schemas.openxmlformats.org/officeDocument/2006/relationships/image" Target="../media/image20.png"/><Relationship Id="rId6" Type="http://schemas.openxmlformats.org/officeDocument/2006/relationships/hyperlink" Target="https://youtu.be/r8wv_dbwB9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https://www.responsivebreakpoints.com/" TargetMode="Externa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5.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0.jpg"/><Relationship Id="rId4" Type="http://schemas.openxmlformats.org/officeDocument/2006/relationships/hyperlink" Target="https://youtu.be/VB7y0yxZjro?t=11" TargetMode="External"/><Relationship Id="rId5" Type="http://schemas.openxmlformats.org/officeDocument/2006/relationships/image" Target="../media/image20.png"/><Relationship Id="rId6" Type="http://schemas.openxmlformats.org/officeDocument/2006/relationships/hyperlink" Target="https://youtu.be/VB7y0yxZjro?t=1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medium.com/@leannephillipz/how-to-write-a-design-brief-cbfd9360565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8.png"/><Relationship Id="rId4" Type="http://schemas.openxmlformats.org/officeDocument/2006/relationships/image" Target="../media/image41.png"/><Relationship Id="rId5"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5.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5.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91" name="Google Shape;91;p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2" name="Google Shape;92;p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 CSS,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CMS </a:t>
            </a:r>
            <a:endParaRPr/>
          </a:p>
        </p:txBody>
      </p:sp>
      <p:sp>
        <p:nvSpPr>
          <p:cNvPr id="158" name="Google Shape;158;p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CMS (Content Management System) is a easy way for people to edit a dynamic website. They often use PHP.</a:t>
            </a:r>
            <a:endParaRPr/>
          </a:p>
          <a:p>
            <a:pPr indent="0" lvl="0" marL="0" rtl="0" algn="l">
              <a:lnSpc>
                <a:spcPct val="115000"/>
              </a:lnSpc>
              <a:spcBef>
                <a:spcPts val="1600"/>
              </a:spcBef>
              <a:spcAft>
                <a:spcPts val="0"/>
              </a:spcAft>
              <a:buSzPts val="1400"/>
              <a:buNone/>
            </a:pPr>
            <a:r>
              <a:rPr b="1" lang="en-GB"/>
              <a:t>Basic with hosting included:</a:t>
            </a:r>
            <a:br>
              <a:rPr b="1" lang="en-GB"/>
            </a:br>
            <a:r>
              <a:rPr lang="en-GB"/>
              <a:t>Wix</a:t>
            </a:r>
            <a:br>
              <a:rPr lang="en-GB"/>
            </a:br>
            <a:r>
              <a:rPr lang="en-GB"/>
              <a:t>Shopify</a:t>
            </a:r>
            <a:br>
              <a:rPr lang="en-GB"/>
            </a:br>
            <a:r>
              <a:rPr lang="en-GB"/>
              <a:t>Squarespace</a:t>
            </a:r>
            <a:endParaRPr/>
          </a:p>
          <a:p>
            <a:pPr indent="0" lvl="0" marL="0" rtl="0" algn="l">
              <a:lnSpc>
                <a:spcPct val="115000"/>
              </a:lnSpc>
              <a:spcBef>
                <a:spcPts val="1600"/>
              </a:spcBef>
              <a:spcAft>
                <a:spcPts val="1600"/>
              </a:spcAft>
              <a:buSzPts val="1400"/>
              <a:buNone/>
            </a:pPr>
            <a:r>
              <a:rPr b="1" lang="en-GB"/>
              <a:t>Advanced with seperate hosting:</a:t>
            </a:r>
            <a:br>
              <a:rPr b="1" lang="en-GB"/>
            </a:br>
            <a:r>
              <a:rPr lang="en-GB"/>
              <a:t>Wordpress org</a:t>
            </a:r>
            <a:br>
              <a:rPr lang="en-GB"/>
            </a:br>
            <a:r>
              <a:rPr lang="en-GB"/>
              <a:t>Craft CMS</a:t>
            </a:r>
            <a:br>
              <a:rPr lang="en-GB"/>
            </a:br>
            <a:r>
              <a:rPr lang="en-GB"/>
              <a:t>Drupal</a:t>
            </a:r>
            <a:br>
              <a:rPr lang="en-GB"/>
            </a:br>
            <a:r>
              <a:rPr lang="en-GB"/>
              <a:t>Joomla</a:t>
            </a:r>
            <a:br>
              <a:rPr lang="en-GB"/>
            </a:br>
            <a:r>
              <a:rPr lang="en-GB"/>
              <a:t>October</a:t>
            </a:r>
            <a:endParaRPr/>
          </a:p>
        </p:txBody>
      </p:sp>
      <p:pic>
        <p:nvPicPr>
          <p:cNvPr id="159" name="Google Shape;159;p8"/>
          <p:cNvPicPr preferRelativeResize="0"/>
          <p:nvPr/>
        </p:nvPicPr>
        <p:blipFill rotWithShape="1">
          <a:blip r:embed="rId3">
            <a:alphaModFix/>
          </a:blip>
          <a:srcRect b="0" l="0" r="0" t="0"/>
          <a:stretch/>
        </p:blipFill>
        <p:spPr>
          <a:xfrm>
            <a:off x="7234025" y="2681475"/>
            <a:ext cx="1245030" cy="1509599"/>
          </a:xfrm>
          <a:prstGeom prst="rect">
            <a:avLst/>
          </a:prstGeom>
          <a:noFill/>
          <a:ln>
            <a:noFill/>
          </a:ln>
        </p:spPr>
      </p:pic>
      <p:pic>
        <p:nvPicPr>
          <p:cNvPr id="160" name="Google Shape;160;p8"/>
          <p:cNvPicPr preferRelativeResize="0"/>
          <p:nvPr/>
        </p:nvPicPr>
        <p:blipFill rotWithShape="1">
          <a:blip r:embed="rId4">
            <a:alphaModFix/>
          </a:blip>
          <a:srcRect b="0" l="0" r="0" t="0"/>
          <a:stretch/>
        </p:blipFill>
        <p:spPr>
          <a:xfrm>
            <a:off x="4675375" y="2571750"/>
            <a:ext cx="1509600" cy="1509600"/>
          </a:xfrm>
          <a:prstGeom prst="rect">
            <a:avLst/>
          </a:prstGeom>
          <a:noFill/>
          <a:ln>
            <a:noFill/>
          </a:ln>
        </p:spPr>
      </p:pic>
      <p:pic>
        <p:nvPicPr>
          <p:cNvPr id="161" name="Google Shape;161;p8"/>
          <p:cNvPicPr preferRelativeResize="0"/>
          <p:nvPr/>
        </p:nvPicPr>
        <p:blipFill rotWithShape="1">
          <a:blip r:embed="rId5">
            <a:alphaModFix/>
          </a:blip>
          <a:srcRect b="0" l="0" r="0" t="0"/>
          <a:stretch/>
        </p:blipFill>
        <p:spPr>
          <a:xfrm>
            <a:off x="6629450" y="504675"/>
            <a:ext cx="1491184" cy="572700"/>
          </a:xfrm>
          <a:prstGeom prst="rect">
            <a:avLst/>
          </a:prstGeom>
          <a:noFill/>
          <a:ln>
            <a:noFill/>
          </a:ln>
        </p:spPr>
      </p:pic>
      <p:pic>
        <p:nvPicPr>
          <p:cNvPr id="162" name="Google Shape;162;p8"/>
          <p:cNvPicPr preferRelativeResize="0"/>
          <p:nvPr/>
        </p:nvPicPr>
        <p:blipFill rotWithShape="1">
          <a:blip r:embed="rId6">
            <a:alphaModFix/>
          </a:blip>
          <a:srcRect b="0" l="0" r="0" t="0"/>
          <a:stretch/>
        </p:blipFill>
        <p:spPr>
          <a:xfrm>
            <a:off x="4675375" y="913199"/>
            <a:ext cx="4926249" cy="172039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Check styles</a:t>
            </a:r>
            <a:endParaRPr/>
          </a:p>
        </p:txBody>
      </p:sp>
      <p:sp>
        <p:nvSpPr>
          <p:cNvPr id="986" name="Google Shape;986;p5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quick check of mobile styles you can just resize your browser to see if it works.</a:t>
            </a:r>
            <a:endParaRPr/>
          </a:p>
          <a:p>
            <a:pPr indent="0" lvl="0" marL="0" rtl="0" algn="l">
              <a:lnSpc>
                <a:spcPct val="115000"/>
              </a:lnSpc>
              <a:spcBef>
                <a:spcPts val="1600"/>
              </a:spcBef>
              <a:spcAft>
                <a:spcPts val="0"/>
              </a:spcAft>
              <a:buSzPts val="1400"/>
              <a:buNone/>
            </a:pPr>
            <a:r>
              <a:rPr lang="en-GB"/>
              <a:t>Some project teams sometimes use </a:t>
            </a:r>
            <a:r>
              <a:rPr lang="en-GB" u="sng">
                <a:solidFill>
                  <a:schemeClr val="hlink"/>
                </a:solidFill>
                <a:hlinkClick r:id="rId3"/>
              </a:rPr>
              <a:t>BrowserStack</a:t>
            </a:r>
            <a:r>
              <a:rPr lang="en-GB"/>
              <a:t> or </a:t>
            </a:r>
            <a:r>
              <a:rPr lang="en-GB" u="sng">
                <a:solidFill>
                  <a:schemeClr val="hlink"/>
                </a:solidFill>
                <a:hlinkClick r:id="rId4"/>
              </a:rPr>
              <a:t>CrrossBrowserTesting</a:t>
            </a:r>
            <a:r>
              <a:rPr lang="en-GB"/>
              <a:t>, which doesn’t provide an absolute certain result.</a:t>
            </a:r>
            <a:endParaRPr/>
          </a:p>
          <a:p>
            <a:pPr indent="0" lvl="0" marL="0" rtl="0" algn="l">
              <a:lnSpc>
                <a:spcPct val="115000"/>
              </a:lnSpc>
              <a:spcBef>
                <a:spcPts val="1600"/>
              </a:spcBef>
              <a:spcAft>
                <a:spcPts val="1600"/>
              </a:spcAft>
              <a:buSzPts val="1400"/>
              <a:buNone/>
            </a:pPr>
            <a:r>
              <a:rPr lang="en-GB"/>
              <a:t>The best guaranteed testing is to actually check on the device and browser. Project teams use a QA (quality assurance test) teams to manually test each device.  For small projects it might be more effective ask friends if you can view your project on their device.</a:t>
            </a:r>
            <a:endParaRPr/>
          </a:p>
        </p:txBody>
      </p:sp>
      <p:pic>
        <p:nvPicPr>
          <p:cNvPr id="987" name="Google Shape;987;p50"/>
          <p:cNvPicPr preferRelativeResize="0"/>
          <p:nvPr/>
        </p:nvPicPr>
        <p:blipFill rotWithShape="1">
          <a:blip r:embed="rId5">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Browsers and devices</a:t>
            </a:r>
            <a:endParaRPr/>
          </a:p>
        </p:txBody>
      </p:sp>
      <p:sp>
        <p:nvSpPr>
          <p:cNvPr id="993" name="Google Shape;993;p5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For cross-browser testing, the most popular browsers are: Chrome, Firefox, Safari, Microsoft Edge, Opera.</a:t>
            </a:r>
            <a:endParaRPr/>
          </a:p>
          <a:p>
            <a:pPr indent="0" lvl="0" marL="0" rtl="0" algn="l">
              <a:lnSpc>
                <a:spcPct val="115000"/>
              </a:lnSpc>
              <a:spcBef>
                <a:spcPts val="1600"/>
              </a:spcBef>
              <a:spcAft>
                <a:spcPts val="0"/>
              </a:spcAft>
              <a:buSzPts val="1400"/>
              <a:buNone/>
            </a:pPr>
            <a:r>
              <a:rPr lang="en-GB"/>
              <a:t>As a general rule you should test on Mac and PC. Mobile devices change more frequently than desktop or laptop devices currently BrowserStack recommends testing these mobile devices: </a:t>
            </a:r>
            <a:endParaRPr/>
          </a:p>
          <a:p>
            <a:pPr indent="0" lvl="0" marL="0" rtl="0" algn="l">
              <a:lnSpc>
                <a:spcPct val="115000"/>
              </a:lnSpc>
              <a:spcBef>
                <a:spcPts val="1600"/>
              </a:spcBef>
              <a:spcAft>
                <a:spcPts val="0"/>
              </a:spcAft>
              <a:buSzPts val="1400"/>
              <a:buNone/>
            </a:pPr>
            <a:r>
              <a:rPr lang="en-GB"/>
              <a:t>Apple iPhone XS 12.0</a:t>
            </a:r>
            <a:br>
              <a:rPr lang="en-GB"/>
            </a:br>
            <a:r>
              <a:rPr lang="en-GB"/>
              <a:t>Apple iPhone 8 11.0</a:t>
            </a:r>
            <a:br>
              <a:rPr lang="en-GB"/>
            </a:br>
            <a:r>
              <a:rPr lang="en-GB"/>
              <a:t>Google Pixel 8.0</a:t>
            </a:r>
            <a:br>
              <a:rPr lang="en-GB"/>
            </a:br>
            <a:r>
              <a:rPr lang="en-GB"/>
              <a:t>Samsung Galaxy S8 7.0</a:t>
            </a:r>
            <a:br>
              <a:rPr lang="en-GB"/>
            </a:br>
            <a:r>
              <a:rPr lang="en-GB"/>
              <a:t>Apple iPad 6th Tablet 11.0</a:t>
            </a:r>
            <a:br>
              <a:rPr lang="en-GB"/>
            </a:br>
            <a:r>
              <a:rPr lang="en-GB"/>
              <a:t>Google Nexus 7</a:t>
            </a:r>
            <a:endParaRPr/>
          </a:p>
          <a:p>
            <a:pPr indent="0" lvl="0" marL="0" rtl="0" algn="l">
              <a:lnSpc>
                <a:spcPct val="115000"/>
              </a:lnSpc>
              <a:spcBef>
                <a:spcPts val="1600"/>
              </a:spcBef>
              <a:spcAft>
                <a:spcPts val="1600"/>
              </a:spcAft>
              <a:buSzPts val="1400"/>
              <a:buNone/>
            </a:pPr>
            <a:r>
              <a:t/>
            </a:r>
            <a:endParaRPr/>
          </a:p>
        </p:txBody>
      </p:sp>
      <p:pic>
        <p:nvPicPr>
          <p:cNvPr id="994" name="Google Shape;994;p51"/>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validation</a:t>
            </a:r>
            <a:endParaRPr/>
          </a:p>
        </p:txBody>
      </p:sp>
      <p:sp>
        <p:nvSpPr>
          <p:cNvPr id="1000" name="Google Shape;1000;p5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Check that the coding is in compliance with the standards without errors. The </a:t>
            </a:r>
            <a:r>
              <a:rPr lang="en-GB" u="sng">
                <a:solidFill>
                  <a:schemeClr val="hlink"/>
                </a:solidFill>
                <a:hlinkClick r:id="rId3"/>
              </a:rPr>
              <a:t>World Wide Web Consortium (W3C)</a:t>
            </a:r>
            <a:r>
              <a:rPr lang="en-GB"/>
              <a:t> is an international standards community where Member organizations, a full-time staff, and the public work together to develop Web standards. </a:t>
            </a:r>
            <a:endParaRPr/>
          </a:p>
          <a:p>
            <a:pPr indent="0" lvl="0" marL="0" rtl="0" algn="l">
              <a:lnSpc>
                <a:spcPct val="115000"/>
              </a:lnSpc>
              <a:spcBef>
                <a:spcPts val="1600"/>
              </a:spcBef>
              <a:spcAft>
                <a:spcPts val="0"/>
              </a:spcAft>
              <a:buSzPts val="1400"/>
              <a:buNone/>
            </a:pPr>
            <a:r>
              <a:rPr lang="en-GB"/>
              <a:t>W3C and others have various tools to help you check your code:</a:t>
            </a:r>
            <a:endParaRPr/>
          </a:p>
          <a:p>
            <a:pPr indent="0" lvl="0" marL="0" rtl="0" algn="l">
              <a:lnSpc>
                <a:spcPct val="115000"/>
              </a:lnSpc>
              <a:spcBef>
                <a:spcPts val="1600"/>
              </a:spcBef>
              <a:spcAft>
                <a:spcPts val="0"/>
              </a:spcAft>
              <a:buSzPts val="1400"/>
              <a:buNone/>
            </a:pPr>
            <a:r>
              <a:rPr lang="en-GB" u="sng">
                <a:solidFill>
                  <a:schemeClr val="hlink"/>
                </a:solidFill>
                <a:hlinkClick r:id="rId4"/>
              </a:rPr>
              <a:t>w3c.github.io/developers/tools</a:t>
            </a:r>
            <a:br>
              <a:rPr lang="en-GB"/>
            </a:br>
            <a:r>
              <a:rPr lang="en-GB" u="sng">
                <a:solidFill>
                  <a:schemeClr val="hlink"/>
                </a:solidFill>
                <a:hlinkClick r:id="rId5"/>
              </a:rPr>
              <a:t>validator.w3.org</a:t>
            </a:r>
            <a:br>
              <a:rPr lang="en-GB"/>
            </a:br>
            <a:r>
              <a:rPr lang="en-GB" u="sng">
                <a:solidFill>
                  <a:schemeClr val="hlink"/>
                </a:solidFill>
                <a:hlinkClick r:id="rId6"/>
              </a:rPr>
              <a:t>www.css-validator.org</a:t>
            </a:r>
            <a:br>
              <a:rPr lang="en-GB"/>
            </a:br>
            <a:r>
              <a:rPr lang="en-GB" u="sng">
                <a:solidFill>
                  <a:schemeClr val="hlink"/>
                </a:solidFill>
                <a:hlinkClick r:id="rId7"/>
              </a:rPr>
              <a:t>codebeautify.org/jsvalidate</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01" name="Google Shape;1001;p52"/>
          <p:cNvPicPr preferRelativeResize="0"/>
          <p:nvPr/>
        </p:nvPicPr>
        <p:blipFill rotWithShape="1">
          <a:blip r:embed="rId8">
            <a:alphaModFix/>
          </a:blip>
          <a:srcRect b="0" l="0" r="0" t="0"/>
          <a:stretch/>
        </p:blipFill>
        <p:spPr>
          <a:xfrm>
            <a:off x="6328725" y="1152475"/>
            <a:ext cx="1982500" cy="1982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size and alt tags</a:t>
            </a:r>
            <a:endParaRPr/>
          </a:p>
        </p:txBody>
      </p:sp>
      <p:sp>
        <p:nvSpPr>
          <p:cNvPr id="1007" name="Google Shape;1007;p5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Manually check all your images have alt tags.</a:t>
            </a:r>
            <a:endParaRPr/>
          </a:p>
          <a:p>
            <a:pPr indent="0" lvl="0" marL="0" rtl="0" algn="l">
              <a:lnSpc>
                <a:spcPct val="115000"/>
              </a:lnSpc>
              <a:spcBef>
                <a:spcPts val="1600"/>
              </a:spcBef>
              <a:spcAft>
                <a:spcPts val="0"/>
              </a:spcAft>
              <a:buSzPts val="1400"/>
              <a:buNone/>
            </a:pPr>
            <a:r>
              <a:rPr lang="en-GB"/>
              <a:t>Remember to compress your images, many people use photoshop to compress images, you can also use </a:t>
            </a:r>
            <a:r>
              <a:rPr lang="en-GB" u="sng">
                <a:solidFill>
                  <a:schemeClr val="hlink"/>
                </a:solidFill>
                <a:hlinkClick r:id="rId3"/>
              </a:rPr>
              <a:t>Compressor.io</a:t>
            </a:r>
            <a:endParaRPr/>
          </a:p>
          <a:p>
            <a:pPr indent="0" lvl="0" marL="0" rtl="0" algn="l">
              <a:lnSpc>
                <a:spcPct val="115000"/>
              </a:lnSpc>
              <a:spcBef>
                <a:spcPts val="1600"/>
              </a:spcBef>
              <a:spcAft>
                <a:spcPts val="1600"/>
              </a:spcAft>
              <a:buSzPts val="1400"/>
              <a:buNone/>
            </a:pPr>
            <a:r>
              <a:t/>
            </a:r>
            <a:endParaRPr/>
          </a:p>
        </p:txBody>
      </p:sp>
      <p:pic>
        <p:nvPicPr>
          <p:cNvPr id="1008" name="Google Shape;1008;p53"/>
          <p:cNvPicPr preferRelativeResize="0"/>
          <p:nvPr/>
        </p:nvPicPr>
        <p:blipFill rotWithShape="1">
          <a:blip r:embed="rId4">
            <a:alphaModFix/>
          </a:blip>
          <a:srcRect b="0" l="0" r="0" t="0"/>
          <a:stretch/>
        </p:blipFill>
        <p:spPr>
          <a:xfrm>
            <a:off x="6489282" y="-574625"/>
            <a:ext cx="2277836" cy="5143501"/>
          </a:xfrm>
          <a:prstGeom prst="rect">
            <a:avLst/>
          </a:prstGeom>
          <a:noFill/>
          <a:ln>
            <a:noFill/>
          </a:ln>
        </p:spPr>
      </p:pic>
      <p:pic>
        <p:nvPicPr>
          <p:cNvPr id="1009" name="Google Shape;1009;p53">
            <a:hlinkClick r:id="rId5"/>
          </p:cNvPr>
          <p:cNvPicPr preferRelativeResize="0"/>
          <p:nvPr/>
        </p:nvPicPr>
        <p:blipFill rotWithShape="1">
          <a:blip r:embed="rId6">
            <a:alphaModFix amt="22000"/>
          </a:blip>
          <a:srcRect b="0" l="0" r="0" t="0"/>
          <a:stretch/>
        </p:blipFill>
        <p:spPr>
          <a:xfrm>
            <a:off x="530225" y="4501075"/>
            <a:ext cx="415475" cy="415475"/>
          </a:xfrm>
          <a:prstGeom prst="rect">
            <a:avLst/>
          </a:prstGeom>
          <a:noFill/>
          <a:ln>
            <a:noFill/>
          </a:ln>
        </p:spPr>
      </p:pic>
      <p:sp>
        <p:nvSpPr>
          <p:cNvPr id="1010" name="Google Shape;1010;p53">
            <a:hlinkClick r:id="rId7"/>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Image compression</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Compression</a:t>
            </a:r>
            <a:endParaRPr/>
          </a:p>
        </p:txBody>
      </p:sp>
      <p:sp>
        <p:nvSpPr>
          <p:cNvPr id="1016" name="Google Shape;1016;p5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and CSS should be crunched down to a smaller size for faster speeds.  </a:t>
            </a:r>
            <a:endParaRPr/>
          </a:p>
          <a:p>
            <a:pPr indent="0" lvl="0" marL="0" rtl="0" algn="l">
              <a:lnSpc>
                <a:spcPct val="115000"/>
              </a:lnSpc>
              <a:spcBef>
                <a:spcPts val="1600"/>
              </a:spcBef>
              <a:spcAft>
                <a:spcPts val="0"/>
              </a:spcAft>
              <a:buSzPts val="1400"/>
              <a:buNone/>
            </a:pPr>
            <a:r>
              <a:rPr lang="en-GB" u="sng">
                <a:solidFill>
                  <a:schemeClr val="hlink"/>
                </a:solidFill>
                <a:hlinkClick r:id="rId3"/>
              </a:rPr>
              <a:t>developers.google.com/speed/pagespeed/insights</a:t>
            </a:r>
            <a:endParaRPr/>
          </a:p>
          <a:p>
            <a:pPr indent="0" lvl="0" marL="0" rtl="0" algn="l">
              <a:lnSpc>
                <a:spcPct val="115000"/>
              </a:lnSpc>
              <a:spcBef>
                <a:spcPts val="1600"/>
              </a:spcBef>
              <a:spcAft>
                <a:spcPts val="0"/>
              </a:spcAft>
              <a:buSzPts val="1400"/>
              <a:buNone/>
            </a:pPr>
            <a:r>
              <a:rPr lang="en-GB" u="sng">
                <a:solidFill>
                  <a:schemeClr val="hlink"/>
                </a:solidFill>
                <a:hlinkClick r:id="rId4"/>
              </a:rPr>
              <a:t>cssminifier.com</a:t>
            </a:r>
            <a:endParaRPr/>
          </a:p>
          <a:p>
            <a:pPr indent="0" lvl="0" marL="0" rtl="0" algn="l">
              <a:lnSpc>
                <a:spcPct val="115000"/>
              </a:lnSpc>
              <a:spcBef>
                <a:spcPts val="1600"/>
              </a:spcBef>
              <a:spcAft>
                <a:spcPts val="0"/>
              </a:spcAft>
              <a:buSzPts val="1400"/>
              <a:buNone/>
            </a:pPr>
            <a:r>
              <a:rPr lang="en-GB" u="sng">
                <a:solidFill>
                  <a:schemeClr val="hlink"/>
                </a:solidFill>
                <a:hlinkClick r:id="rId5"/>
              </a:rPr>
              <a:t>javascript-minifier.com</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17" name="Google Shape;1017;p54"/>
          <p:cNvPicPr preferRelativeResize="0"/>
          <p:nvPr/>
        </p:nvPicPr>
        <p:blipFill rotWithShape="1">
          <a:blip r:embed="rId6">
            <a:alphaModFix/>
          </a:blip>
          <a:srcRect b="0" l="0" r="0" t="0"/>
          <a:stretch/>
        </p:blipFill>
        <p:spPr>
          <a:xfrm>
            <a:off x="6489282" y="-574625"/>
            <a:ext cx="2277836" cy="51435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Head, MetaData and Favicons</a:t>
            </a:r>
            <a:endParaRPr/>
          </a:p>
        </p:txBody>
      </p:sp>
      <p:sp>
        <p:nvSpPr>
          <p:cNvPr id="1023" name="Google Shape;1023;p5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Inside the &lt;head&gt; of all of your documents you need to add snippets of data which tell browsers, search engines, and other services information about your site/page. </a:t>
            </a:r>
            <a:endParaRPr/>
          </a:p>
          <a:p>
            <a:pPr indent="0" lvl="0" marL="0" rtl="0" algn="l">
              <a:lnSpc>
                <a:spcPct val="115000"/>
              </a:lnSpc>
              <a:spcBef>
                <a:spcPts val="1600"/>
              </a:spcBef>
              <a:spcAft>
                <a:spcPts val="0"/>
              </a:spcAft>
              <a:buSzPts val="1400"/>
              <a:buNone/>
            </a:pPr>
            <a:r>
              <a:rPr lang="en-GB"/>
              <a:t>Open Graph provide standards for meta tags. There are many types of </a:t>
            </a:r>
            <a:r>
              <a:rPr lang="en-GB" u="sng">
                <a:solidFill>
                  <a:schemeClr val="hlink"/>
                </a:solidFill>
                <a:hlinkClick r:id="rId3"/>
              </a:rPr>
              <a:t>open graph</a:t>
            </a:r>
            <a:r>
              <a:rPr lang="en-GB"/>
              <a:t> tags but as a minimum you need, title, description, type, image, and url.</a:t>
            </a:r>
            <a:endParaRPr/>
          </a:p>
          <a:p>
            <a:pPr indent="0" lvl="0" marL="0" rtl="0" algn="l">
              <a:lnSpc>
                <a:spcPct val="115000"/>
              </a:lnSpc>
              <a:spcBef>
                <a:spcPts val="1600"/>
              </a:spcBef>
              <a:spcAft>
                <a:spcPts val="1600"/>
              </a:spcAft>
              <a:buSzPts val="1400"/>
              <a:buNone/>
            </a:pPr>
            <a:r>
              <a:rPr lang="en-GB"/>
              <a:t>A favicon Is an icon associated with a website, typically displayed in the address bar of a browser or in a user's list of bookmarks.</a:t>
            </a:r>
            <a:endParaRPr/>
          </a:p>
        </p:txBody>
      </p:sp>
      <p:pic>
        <p:nvPicPr>
          <p:cNvPr id="1024" name="Google Shape;1024;p55"/>
          <p:cNvPicPr preferRelativeResize="0"/>
          <p:nvPr/>
        </p:nvPicPr>
        <p:blipFill rotWithShape="1">
          <a:blip r:embed="rId4">
            <a:alphaModFix/>
          </a:blip>
          <a:srcRect b="0" l="0" r="0" t="0"/>
          <a:stretch/>
        </p:blipFill>
        <p:spPr>
          <a:xfrm>
            <a:off x="6182000" y="777250"/>
            <a:ext cx="2205850" cy="2205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pic>
        <p:nvPicPr>
          <p:cNvPr id="1029" name="Google Shape;1029;p56"/>
          <p:cNvPicPr preferRelativeResize="0"/>
          <p:nvPr/>
        </p:nvPicPr>
        <p:blipFill rotWithShape="1">
          <a:blip r:embed="rId3">
            <a:alphaModFix/>
          </a:blip>
          <a:srcRect b="0" l="29182" r="21422" t="0"/>
          <a:stretch/>
        </p:blipFill>
        <p:spPr>
          <a:xfrm>
            <a:off x="4998775" y="0"/>
            <a:ext cx="4145226" cy="5065574"/>
          </a:xfrm>
          <a:prstGeom prst="rect">
            <a:avLst/>
          </a:prstGeom>
          <a:noFill/>
          <a:ln>
            <a:noFill/>
          </a:ln>
        </p:spPr>
      </p:pic>
      <p:sp>
        <p:nvSpPr>
          <p:cNvPr id="1030" name="Google Shape;1030;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&lt;head&gt;</a:t>
            </a:r>
            <a:endParaRPr/>
          </a:p>
        </p:txBody>
      </p:sp>
      <p:sp>
        <p:nvSpPr>
          <p:cNvPr id="1031" name="Google Shape;1031;p5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As a minimum you should include the following tags inside your HTML HEAD 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charset="UTF-8"&gt;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&lt;title&gt;Website/Page title&lt;/title&gt;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name="description" content="Short description of what this site/page is about"&gt;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&lt;meta name="viewport" content="width=device-width, initial-scale=1"&gt;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
        <p:nvSpPr>
          <p:cNvPr id="1032" name="Google Shape;1032;p56"/>
          <p:cNvSpPr txBox="1"/>
          <p:nvPr/>
        </p:nvSpPr>
        <p:spPr>
          <a:xfrm>
            <a:off x="6568525" y="790450"/>
            <a:ext cx="14808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GB" sz="1400" u="none" cap="none" strike="noStrike">
                <a:solidFill>
                  <a:srgbClr val="000000"/>
                </a:solidFill>
                <a:latin typeface="Courier New"/>
                <a:ea typeface="Courier New"/>
                <a:cs typeface="Courier New"/>
                <a:sym typeface="Courier New"/>
              </a:rPr>
              <a:t>&lt;head&gt;</a:t>
            </a:r>
            <a:br>
              <a:rPr b="0" i="0" lang="en-GB" sz="1400" u="none" cap="none" strike="noStrike">
                <a:solidFill>
                  <a:srgbClr val="000000"/>
                </a:solidFill>
                <a:latin typeface="Courier New"/>
                <a:ea typeface="Courier New"/>
                <a:cs typeface="Courier New"/>
                <a:sym typeface="Courier New"/>
              </a:rPr>
            </a:br>
            <a:r>
              <a:rPr b="0" i="0" lang="en-GB" sz="1400" u="none" cap="none" strike="noStrike">
                <a:solidFill>
                  <a:srgbClr val="000000"/>
                </a:solidFill>
                <a:latin typeface="Courier New"/>
                <a:ea typeface="Courier New"/>
                <a:cs typeface="Courier New"/>
                <a:sym typeface="Courier New"/>
              </a:rPr>
              <a:t>&lt;/head&gt; </a:t>
            </a:r>
            <a:endParaRPr b="0" i="0" sz="1400" u="none" cap="none" strike="noStrike">
              <a:solidFill>
                <a:srgbClr val="000000"/>
              </a:solidFill>
              <a:latin typeface="Proxima Nova"/>
              <a:ea typeface="Proxima Nova"/>
              <a:cs typeface="Proxima Nova"/>
              <a:sym typeface="Proxima Nova"/>
            </a:endParaRPr>
          </a:p>
        </p:txBody>
      </p:sp>
      <p:sp>
        <p:nvSpPr>
          <p:cNvPr id="1033" name="Google Shape;1033;p5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chemeClr val="accent3"/>
                </a:solidFill>
                <a:latin typeface="Proxima Nova"/>
                <a:ea typeface="Proxima Nova"/>
                <a:cs typeface="Proxima Nova"/>
                <a:sym typeface="Proxima Nova"/>
              </a:rPr>
              <a:t>Note: Viewport is what makes your responsive/mobile styles work.</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pic>
        <p:nvPicPr>
          <p:cNvPr id="1038" name="Google Shape;1038;p57"/>
          <p:cNvPicPr preferRelativeResize="0"/>
          <p:nvPr/>
        </p:nvPicPr>
        <p:blipFill rotWithShape="1">
          <a:blip r:embed="rId3">
            <a:alphaModFix/>
          </a:blip>
          <a:srcRect b="0" l="0" r="0" t="0"/>
          <a:stretch/>
        </p:blipFill>
        <p:spPr>
          <a:xfrm flipH="1">
            <a:off x="5033871" y="12"/>
            <a:ext cx="7135325" cy="5056325"/>
          </a:xfrm>
          <a:prstGeom prst="rect">
            <a:avLst/>
          </a:prstGeom>
          <a:noFill/>
          <a:ln>
            <a:noFill/>
          </a:ln>
        </p:spPr>
      </p:pic>
      <p:sp>
        <p:nvSpPr>
          <p:cNvPr id="1039" name="Google Shape;1039;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Sitemaps and Search</a:t>
            </a:r>
            <a:endParaRPr/>
          </a:p>
        </p:txBody>
      </p:sp>
      <p:sp>
        <p:nvSpPr>
          <p:cNvPr id="1040" name="Google Shape;1040;p5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XML Sitemaps tell search engines information about our pages. We can just use an </a:t>
            </a:r>
            <a:r>
              <a:rPr lang="en-GB" u="sng">
                <a:solidFill>
                  <a:schemeClr val="hlink"/>
                </a:solidFill>
                <a:hlinkClick r:id="rId4"/>
              </a:rPr>
              <a:t>online sitemap generator</a:t>
            </a:r>
            <a:r>
              <a:rPr lang="en-GB"/>
              <a:t> to create this file, which we then upload to the server.</a:t>
            </a:r>
            <a:endParaRPr/>
          </a:p>
          <a:p>
            <a:pPr indent="0" lvl="0" marL="0" rtl="0" algn="l">
              <a:lnSpc>
                <a:spcPct val="115000"/>
              </a:lnSpc>
              <a:spcBef>
                <a:spcPts val="1600"/>
              </a:spcBef>
              <a:spcAft>
                <a:spcPts val="0"/>
              </a:spcAft>
              <a:buSzPts val="1400"/>
              <a:buNone/>
            </a:pPr>
            <a:r>
              <a:rPr lang="en-GB"/>
              <a:t>Add the site to </a:t>
            </a:r>
            <a:r>
              <a:rPr lang="en-GB" u="sng">
                <a:solidFill>
                  <a:schemeClr val="hlink"/>
                </a:solidFill>
                <a:hlinkClick r:id="rId5"/>
              </a:rPr>
              <a:t>google search console </a:t>
            </a:r>
            <a:r>
              <a:rPr lang="en-GB"/>
              <a:t>once you have published the site.</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Analytics</a:t>
            </a:r>
            <a:endParaRPr/>
          </a:p>
        </p:txBody>
      </p:sp>
      <p:sp>
        <p:nvSpPr>
          <p:cNvPr id="1046" name="Google Shape;1046;p5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u="sng">
                <a:solidFill>
                  <a:schemeClr val="hlink"/>
                </a:solidFill>
                <a:hlinkClick r:id="rId3"/>
              </a:rPr>
              <a:t>Google Analytics</a:t>
            </a:r>
            <a:r>
              <a:rPr lang="en-GB"/>
              <a:t> is a free tool that lets us track and analyse data for the site. We can find out how much traffic we get, where users come from, and more.</a:t>
            </a:r>
            <a:endParaRPr/>
          </a:p>
          <a:p>
            <a:pPr indent="0" lvl="0" marL="0" rtl="0" algn="l">
              <a:lnSpc>
                <a:spcPct val="115000"/>
              </a:lnSpc>
              <a:spcBef>
                <a:spcPts val="1600"/>
              </a:spcBef>
              <a:spcAft>
                <a:spcPts val="0"/>
              </a:spcAft>
              <a:buSzPts val="1400"/>
              <a:buNone/>
            </a:pPr>
            <a:r>
              <a:rPr lang="en-GB"/>
              <a:t>All we do is sign-up and follow their instructions, which usually includes adding a small bit of javaScript to our website.</a:t>
            </a:r>
            <a:endParaRPr/>
          </a:p>
          <a:p>
            <a:pPr indent="0" lvl="0" marL="0" rtl="0" algn="l">
              <a:lnSpc>
                <a:spcPct val="115000"/>
              </a:lnSpc>
              <a:spcBef>
                <a:spcPts val="1600"/>
              </a:spcBef>
              <a:spcAft>
                <a:spcPts val="1600"/>
              </a:spcAft>
              <a:buSzPts val="1400"/>
              <a:buNone/>
            </a:pPr>
            <a:r>
              <a:t/>
            </a:r>
            <a:endParaRPr/>
          </a:p>
        </p:txBody>
      </p:sp>
      <p:pic>
        <p:nvPicPr>
          <p:cNvPr id="1047" name="Google Shape;1047;p58"/>
          <p:cNvPicPr preferRelativeResize="0"/>
          <p:nvPr/>
        </p:nvPicPr>
        <p:blipFill rotWithShape="1">
          <a:blip r:embed="rId4">
            <a:alphaModFix/>
          </a:blip>
          <a:srcRect b="0" l="32227" r="22155" t="0"/>
          <a:stretch/>
        </p:blipFill>
        <p:spPr>
          <a:xfrm>
            <a:off x="5018950" y="-42725"/>
            <a:ext cx="4125049" cy="5086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pic>
        <p:nvPicPr>
          <p:cNvPr id="1052" name="Google Shape;1052;p59"/>
          <p:cNvPicPr preferRelativeResize="0"/>
          <p:nvPr/>
        </p:nvPicPr>
        <p:blipFill rotWithShape="1">
          <a:blip r:embed="rId3">
            <a:alphaModFix/>
          </a:blip>
          <a:srcRect b="0" l="28234" r="30552" t="0"/>
          <a:stretch/>
        </p:blipFill>
        <p:spPr>
          <a:xfrm>
            <a:off x="4996825" y="0"/>
            <a:ext cx="4147177" cy="5031426"/>
          </a:xfrm>
          <a:prstGeom prst="rect">
            <a:avLst/>
          </a:prstGeom>
          <a:noFill/>
          <a:ln>
            <a:noFill/>
          </a:ln>
        </p:spPr>
      </p:pic>
      <p:sp>
        <p:nvSpPr>
          <p:cNvPr id="1053" name="Google Shape;1053;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Error pages</a:t>
            </a:r>
            <a:endParaRPr/>
          </a:p>
        </p:txBody>
      </p:sp>
      <p:sp>
        <p:nvSpPr>
          <p:cNvPr id="1054" name="Google Shape;1054;p59"/>
          <p:cNvSpPr txBox="1"/>
          <p:nvPr>
            <p:ph idx="1" type="body"/>
          </p:nvPr>
        </p:nvSpPr>
        <p:spPr>
          <a:xfrm>
            <a:off x="311700" y="1152475"/>
            <a:ext cx="4022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If the page the user is looking for doesn’t exist, they get an error page, we can style our page by adding a 404.htm file. This should look different from the rest of the site.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b="0" l="0" r="0" t="0"/>
          <a:stretch/>
        </p:blipFill>
        <p:spPr>
          <a:xfrm>
            <a:off x="4115049" y="-123898"/>
            <a:ext cx="7793202" cy="5143500"/>
          </a:xfrm>
          <a:prstGeom prst="rect">
            <a:avLst/>
          </a:prstGeom>
          <a:noFill/>
          <a:ln>
            <a:noFill/>
          </a:ln>
        </p:spPr>
      </p:pic>
      <p:sp>
        <p:nvSpPr>
          <p:cNvPr id="168" name="Google Shape;168;p9"/>
          <p:cNvSpPr/>
          <p:nvPr/>
        </p:nvSpPr>
        <p:spPr>
          <a:xfrm>
            <a:off x="4042750" y="-123900"/>
            <a:ext cx="20946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Hosting, servers and Domains</a:t>
            </a:r>
            <a:endParaRPr/>
          </a:p>
        </p:txBody>
      </p:sp>
      <p:sp>
        <p:nvSpPr>
          <p:cNvPr id="170" name="Google Shape;170;p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servers: store your files.</a:t>
            </a:r>
            <a:endParaRPr/>
          </a:p>
          <a:p>
            <a:pPr indent="0" lvl="0" marL="0" rtl="0" algn="l">
              <a:lnSpc>
                <a:spcPct val="115000"/>
              </a:lnSpc>
              <a:spcBef>
                <a:spcPts val="1600"/>
              </a:spcBef>
              <a:spcAft>
                <a:spcPts val="0"/>
              </a:spcAft>
              <a:buSzPts val="1400"/>
              <a:buNone/>
            </a:pPr>
            <a:r>
              <a:rPr lang="en-GB"/>
              <a:t>Hosting: a provider rents out space on their servers instead of using your own. GoDaddy is a popular but there are many others.</a:t>
            </a:r>
            <a:endParaRPr/>
          </a:p>
          <a:p>
            <a:pPr indent="0" lvl="0" marL="0" rtl="0" algn="l">
              <a:lnSpc>
                <a:spcPct val="115000"/>
              </a:lnSpc>
              <a:spcBef>
                <a:spcPts val="1600"/>
              </a:spcBef>
              <a:spcAft>
                <a:spcPts val="0"/>
              </a:spcAft>
              <a:buSzPts val="1400"/>
              <a:buNone/>
            </a:pPr>
            <a:r>
              <a:rPr lang="en-GB"/>
              <a:t>Domains: your name and address which points to your server, they often end with .co.uk, .com, .org etc.</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60"/>
          <p:cNvPicPr preferRelativeResize="0"/>
          <p:nvPr/>
        </p:nvPicPr>
        <p:blipFill rotWithShape="1">
          <a:blip r:embed="rId3">
            <a:alphaModFix/>
          </a:blip>
          <a:srcRect b="0" l="0" r="0" t="0"/>
          <a:stretch/>
        </p:blipFill>
        <p:spPr>
          <a:xfrm>
            <a:off x="-46850" y="-114200"/>
            <a:ext cx="9247475" cy="5209400"/>
          </a:xfrm>
          <a:prstGeom prst="rect">
            <a:avLst/>
          </a:prstGeom>
          <a:noFill/>
          <a:ln>
            <a:noFill/>
          </a:ln>
        </p:spPr>
      </p:pic>
      <p:sp>
        <p:nvSpPr>
          <p:cNvPr id="1060" name="Google Shape;1060;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Publish</a:t>
            </a:r>
            <a:endParaRPr/>
          </a:p>
        </p:txBody>
      </p:sp>
      <p:sp>
        <p:nvSpPr>
          <p:cNvPr id="1061" name="Google Shape;1061;p60"/>
          <p:cNvSpPr txBox="1"/>
          <p:nvPr>
            <p:ph idx="1" type="body"/>
          </p:nvPr>
        </p:nvSpPr>
        <p:spPr>
          <a:xfrm>
            <a:off x="311700" y="1152475"/>
            <a:ext cx="4001400" cy="34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Once we’re ready to publish we’ll use FTP to connect to our server and upload all files.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Search Engine Optimisation</a:t>
            </a:r>
            <a:endParaRPr/>
          </a:p>
        </p:txBody>
      </p:sp>
      <p:sp>
        <p:nvSpPr>
          <p:cNvPr id="1067" name="Google Shape;1067;p6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SEO (Search engine optimization) is the process of increasing the quality and quantity of website traffic by increasing the visibility of a website or a web page to users of a web search engine. This is a science, and NO guarantees!! However, these things will help:</a:t>
            </a:r>
            <a:endParaRPr/>
          </a:p>
          <a:p>
            <a:pPr indent="-269999" lvl="0" marL="269999" rtl="0" algn="l">
              <a:lnSpc>
                <a:spcPct val="115000"/>
              </a:lnSpc>
              <a:spcBef>
                <a:spcPts val="1600"/>
              </a:spcBef>
              <a:spcAft>
                <a:spcPts val="0"/>
              </a:spcAft>
              <a:buSzPts val="1400"/>
              <a:buChar char="●"/>
            </a:pPr>
            <a:r>
              <a:rPr lang="en-GB"/>
              <a:t>The site works on mobile as well as desktop</a:t>
            </a:r>
            <a:endParaRPr/>
          </a:p>
          <a:p>
            <a:pPr indent="-269999" lvl="0" marL="269999" rtl="0" algn="l">
              <a:lnSpc>
                <a:spcPct val="115000"/>
              </a:lnSpc>
              <a:spcBef>
                <a:spcPts val="0"/>
              </a:spcBef>
              <a:spcAft>
                <a:spcPts val="0"/>
              </a:spcAft>
              <a:buSzPts val="1400"/>
              <a:buChar char="●"/>
            </a:pPr>
            <a:r>
              <a:rPr lang="en-GB"/>
              <a:t>Images and file sizes are low and compressed</a:t>
            </a:r>
            <a:endParaRPr/>
          </a:p>
          <a:p>
            <a:pPr indent="-269999" lvl="0" marL="269999" rtl="0" algn="l">
              <a:lnSpc>
                <a:spcPct val="115000"/>
              </a:lnSpc>
              <a:spcBef>
                <a:spcPts val="0"/>
              </a:spcBef>
              <a:spcAft>
                <a:spcPts val="0"/>
              </a:spcAft>
              <a:buSzPts val="1400"/>
              <a:buChar char="●"/>
            </a:pPr>
            <a:r>
              <a:rPr lang="en-GB"/>
              <a:t>You’ve added a sitemap to google search console</a:t>
            </a:r>
            <a:endParaRPr/>
          </a:p>
          <a:p>
            <a:pPr indent="-269999" lvl="0" marL="269999" rtl="0" algn="l">
              <a:lnSpc>
                <a:spcPct val="115000"/>
              </a:lnSpc>
              <a:spcBef>
                <a:spcPts val="0"/>
              </a:spcBef>
              <a:spcAft>
                <a:spcPts val="0"/>
              </a:spcAft>
              <a:buSzPts val="1400"/>
              <a:buChar char="●"/>
            </a:pPr>
            <a:r>
              <a:rPr lang="en-GB"/>
              <a:t>You’ve included good content that is relevant, interesting, original and share-worthy.</a:t>
            </a:r>
            <a:endParaRPr/>
          </a:p>
          <a:p>
            <a:pPr indent="-269999" lvl="0" marL="269999" rtl="0" algn="l">
              <a:lnSpc>
                <a:spcPct val="115000"/>
              </a:lnSpc>
              <a:spcBef>
                <a:spcPts val="0"/>
              </a:spcBef>
              <a:spcAft>
                <a:spcPts val="0"/>
              </a:spcAft>
              <a:buSzPts val="1400"/>
              <a:buChar char="●"/>
            </a:pPr>
            <a:r>
              <a:rPr lang="en-GB"/>
              <a:t>You’ve included meta data in the head.</a:t>
            </a:r>
            <a:endParaRPr/>
          </a:p>
          <a:p>
            <a:pPr indent="-269999" lvl="0" marL="269999" rtl="0" algn="l">
              <a:lnSpc>
                <a:spcPct val="115000"/>
              </a:lnSpc>
              <a:spcBef>
                <a:spcPts val="0"/>
              </a:spcBef>
              <a:spcAft>
                <a:spcPts val="0"/>
              </a:spcAft>
              <a:buSzPts val="1400"/>
              <a:buChar char="●"/>
            </a:pPr>
            <a:r>
              <a:rPr lang="en-GB"/>
              <a:t>Your code is valid</a:t>
            </a:r>
            <a:endParaRPr/>
          </a:p>
          <a:p>
            <a:pPr indent="0" lvl="0" marL="0" rtl="0" algn="l">
              <a:lnSpc>
                <a:spcPct val="115000"/>
              </a:lnSpc>
              <a:spcBef>
                <a:spcPts val="1600"/>
              </a:spcBef>
              <a:spcAft>
                <a:spcPts val="1600"/>
              </a:spcAft>
              <a:buSzPts val="1400"/>
              <a:buNone/>
            </a:pPr>
            <a:r>
              <a:t/>
            </a:r>
            <a:endParaRPr/>
          </a:p>
        </p:txBody>
      </p:sp>
      <p:pic>
        <p:nvPicPr>
          <p:cNvPr id="1068" name="Google Shape;1068;p61"/>
          <p:cNvPicPr preferRelativeResize="0"/>
          <p:nvPr/>
        </p:nvPicPr>
        <p:blipFill rotWithShape="1">
          <a:blip r:embed="rId3">
            <a:alphaModFix/>
          </a:blip>
          <a:srcRect b="0" l="26630" r="21123" t="0"/>
          <a:stretch/>
        </p:blipFill>
        <p:spPr>
          <a:xfrm>
            <a:off x="5429950" y="0"/>
            <a:ext cx="3714051" cy="5029400"/>
          </a:xfrm>
          <a:prstGeom prst="rect">
            <a:avLst/>
          </a:prstGeom>
          <a:noFill/>
          <a:ln>
            <a:noFill/>
          </a:ln>
        </p:spPr>
      </p:pic>
      <p:pic>
        <p:nvPicPr>
          <p:cNvPr id="1069" name="Google Shape;1069;p61">
            <a:hlinkClick r:id="rId4"/>
          </p:cNvPr>
          <p:cNvPicPr preferRelativeResize="0"/>
          <p:nvPr/>
        </p:nvPicPr>
        <p:blipFill rotWithShape="1">
          <a:blip r:embed="rId5">
            <a:alphaModFix amt="22000"/>
          </a:blip>
          <a:srcRect b="0" l="0" r="0" t="0"/>
          <a:stretch/>
        </p:blipFill>
        <p:spPr>
          <a:xfrm>
            <a:off x="530225" y="4501075"/>
            <a:ext cx="415475" cy="415475"/>
          </a:xfrm>
          <a:prstGeom prst="rect">
            <a:avLst/>
          </a:prstGeom>
          <a:noFill/>
          <a:ln>
            <a:noFill/>
          </a:ln>
        </p:spPr>
      </p:pic>
      <p:sp>
        <p:nvSpPr>
          <p:cNvPr id="1070" name="Google Shape;1070;p61">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Google Search</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a:t>
            </a:r>
            <a:endParaRPr/>
          </a:p>
        </p:txBody>
      </p:sp>
      <p:sp>
        <p:nvSpPr>
          <p:cNvPr id="1076" name="Google Shape;1076;p62"/>
          <p:cNvSpPr txBox="1"/>
          <p:nvPr>
            <p:ph idx="1" type="body"/>
          </p:nvPr>
        </p:nvSpPr>
        <p:spPr>
          <a:xfrm>
            <a:off x="311700" y="1152475"/>
            <a:ext cx="4610100" cy="3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Search engine marketing (SEM) and social network marketing is used to connect with your audience to build your brand, increase sales, and drive website traffic.</a:t>
            </a:r>
            <a:endParaRPr/>
          </a:p>
          <a:p>
            <a:pPr indent="0" lvl="0" marL="0" rtl="0" algn="l">
              <a:lnSpc>
                <a:spcPct val="115000"/>
              </a:lnSpc>
              <a:spcBef>
                <a:spcPts val="1600"/>
              </a:spcBef>
              <a:spcAft>
                <a:spcPts val="0"/>
              </a:spcAft>
              <a:buSzPts val="1400"/>
              <a:buNone/>
            </a:pPr>
            <a:r>
              <a:rPr lang="en-GB"/>
              <a:t>There are different strategies to market your business online, but online marketing refers to paid adverts.</a:t>
            </a:r>
            <a:endParaRPr/>
          </a:p>
          <a:p>
            <a:pPr indent="0" lvl="0" marL="0" rtl="0" algn="l">
              <a:lnSpc>
                <a:spcPct val="115000"/>
              </a:lnSpc>
              <a:spcBef>
                <a:spcPts val="1600"/>
              </a:spcBef>
              <a:spcAft>
                <a:spcPts val="0"/>
              </a:spcAft>
              <a:buSzPts val="1400"/>
              <a:buNone/>
            </a:pPr>
            <a:r>
              <a:rPr lang="en-GB"/>
              <a:t>As a free quick fix you might want to try adding your business to </a:t>
            </a:r>
            <a:r>
              <a:rPr lang="en-GB" u="sng">
                <a:solidFill>
                  <a:schemeClr val="hlink"/>
                </a:solidFill>
                <a:hlinkClick r:id="rId3"/>
              </a:rPr>
              <a:t>google business</a:t>
            </a:r>
            <a:r>
              <a:rPr lang="en-GB"/>
              <a:t> as in some instances this may increase engagement.</a:t>
            </a:r>
            <a:endParaRPr/>
          </a:p>
          <a:p>
            <a:pPr indent="0" lvl="0" marL="0" rtl="0" algn="l">
              <a:lnSpc>
                <a:spcPct val="115000"/>
              </a:lnSpc>
              <a:spcBef>
                <a:spcPts val="1600"/>
              </a:spcBef>
              <a:spcAft>
                <a:spcPts val="0"/>
              </a:spcAft>
              <a:buSzPts val="1400"/>
              <a:buNone/>
            </a:pPr>
            <a:r>
              <a:rPr lang="en-GB"/>
              <a:t>Companies also use Mailchimp and direct email marketing to promote offers and news.</a:t>
            </a:r>
            <a:endParaRPr/>
          </a:p>
          <a:p>
            <a:pPr indent="0" lvl="0" marL="0" rtl="0" algn="l">
              <a:lnSpc>
                <a:spcPct val="115000"/>
              </a:lnSpc>
              <a:spcBef>
                <a:spcPts val="1600"/>
              </a:spcBef>
              <a:spcAft>
                <a:spcPts val="1600"/>
              </a:spcAft>
              <a:buSzPts val="1400"/>
              <a:buNone/>
            </a:pPr>
            <a:r>
              <a:rPr lang="en-GB"/>
              <a:t>With most marketing you’ll need an incentive. </a:t>
            </a:r>
            <a:endParaRPr/>
          </a:p>
        </p:txBody>
      </p:sp>
      <p:pic>
        <p:nvPicPr>
          <p:cNvPr id="1077" name="Google Shape;1077;p62"/>
          <p:cNvPicPr preferRelativeResize="0"/>
          <p:nvPr/>
        </p:nvPicPr>
        <p:blipFill rotWithShape="1">
          <a:blip r:embed="rId4">
            <a:alphaModFix/>
          </a:blip>
          <a:srcRect b="2873" l="47606" r="5963" t="4430"/>
          <a:stretch/>
        </p:blipFill>
        <p:spPr>
          <a:xfrm>
            <a:off x="5152875" y="-286925"/>
            <a:ext cx="3991125" cy="5313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Where next?</a:t>
            </a:r>
            <a:endParaRPr/>
          </a:p>
        </p:txBody>
      </p:sp>
      <p:sp>
        <p:nvSpPr>
          <p:cNvPr id="1083" name="Google Shape;1083;p6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Web Developer</a:t>
            </a:r>
            <a:br>
              <a:rPr lang="en-GB"/>
            </a:br>
            <a:r>
              <a:rPr lang="en-GB"/>
              <a:t>Want to become a web developer or programmer?  Continue practicing these skills we’ve covered. Look for online tutorials. You can pick most things up for free, for example </a:t>
            </a:r>
            <a:r>
              <a:rPr lang="en-GB" u="sng">
                <a:solidFill>
                  <a:schemeClr val="hlink"/>
                </a:solidFill>
                <a:hlinkClick r:id="rId3"/>
              </a:rPr>
              <a:t>Net Ninja</a:t>
            </a:r>
            <a:r>
              <a:rPr lang="en-GB"/>
              <a:t> on youtube.</a:t>
            </a:r>
            <a:endParaRPr/>
          </a:p>
          <a:p>
            <a:pPr indent="0" lvl="0" marL="0" rtl="0" algn="l">
              <a:lnSpc>
                <a:spcPct val="115000"/>
              </a:lnSpc>
              <a:spcBef>
                <a:spcPts val="1600"/>
              </a:spcBef>
              <a:spcAft>
                <a:spcPts val="0"/>
              </a:spcAft>
              <a:buSzPts val="1400"/>
              <a:buNone/>
            </a:pPr>
            <a:r>
              <a:rPr lang="en-GB"/>
              <a:t>Your own website</a:t>
            </a:r>
            <a:br>
              <a:rPr lang="en-GB"/>
            </a:br>
            <a:r>
              <a:rPr lang="en-GB"/>
              <a:t>We’ve covered all the basics, so give it a try! If you get stuck </a:t>
            </a:r>
            <a:r>
              <a:rPr lang="en-GB" u="sng">
                <a:solidFill>
                  <a:schemeClr val="hlink"/>
                </a:solidFill>
                <a:hlinkClick r:id="rId4"/>
              </a:rPr>
              <a:t>w3schools.com</a:t>
            </a:r>
            <a:r>
              <a:rPr lang="en-GB"/>
              <a:t> is a good free resource. </a:t>
            </a:r>
            <a:endParaRPr/>
          </a:p>
          <a:p>
            <a:pPr indent="0" lvl="0" marL="0" rtl="0" algn="l">
              <a:lnSpc>
                <a:spcPct val="115000"/>
              </a:lnSpc>
              <a:spcBef>
                <a:spcPts val="1600"/>
              </a:spcBef>
              <a:spcAft>
                <a:spcPts val="0"/>
              </a:spcAft>
              <a:buSzPts val="1400"/>
              <a:buNone/>
            </a:pPr>
            <a:r>
              <a:rPr lang="en-GB"/>
              <a:t>If you’re interested in Learning more about graphics and design, we have a </a:t>
            </a:r>
            <a:r>
              <a:rPr lang="en-GB" u="sng">
                <a:solidFill>
                  <a:schemeClr val="hlink"/>
                </a:solidFill>
                <a:hlinkClick r:id="rId5"/>
              </a:rPr>
              <a:t>Graphic and Web Design | Design for Entrepreneurs</a:t>
            </a:r>
            <a:r>
              <a:rPr lang="en-GB"/>
              <a:t> course.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1084" name="Google Shape;1084;p63"/>
          <p:cNvPicPr preferRelativeResize="0"/>
          <p:nvPr/>
        </p:nvPicPr>
        <p:blipFill rotWithShape="1">
          <a:blip r:embed="rId6">
            <a:alphaModFix/>
          </a:blip>
          <a:srcRect b="0" l="0" r="0" t="0"/>
          <a:stretch/>
        </p:blipFill>
        <p:spPr>
          <a:xfrm>
            <a:off x="5241750" y="0"/>
            <a:ext cx="5058654" cy="505865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64"/>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Please complete the feedback form.</a:t>
            </a:r>
            <a:endParaRPr/>
          </a:p>
        </p:txBody>
      </p:sp>
      <p:sp>
        <p:nvSpPr>
          <p:cNvPr id="1090" name="Google Shape;109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66"/>
          <p:cNvSpPr txBox="1"/>
          <p:nvPr>
            <p:ph idx="1" type="subTitle"/>
          </p:nvPr>
        </p:nvSpPr>
        <p:spPr>
          <a:xfrm>
            <a:off x="510450" y="260206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GB"/>
              <a:t>Thank you for joining our course!</a:t>
            </a:r>
            <a:endParaRPr/>
          </a:p>
        </p:txBody>
      </p:sp>
      <p:sp>
        <p:nvSpPr>
          <p:cNvPr id="1096" name="Google Shape;1096;p66"/>
          <p:cNvSpPr txBox="1"/>
          <p:nvPr>
            <p:ph type="title"/>
          </p:nvPr>
        </p:nvSpPr>
        <p:spPr>
          <a:xfrm>
            <a:off x="490250" y="526350"/>
            <a:ext cx="5797500" cy="19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That’s all folks!</a:t>
            </a:r>
            <a:endParaRPr/>
          </a:p>
        </p:txBody>
      </p:sp>
      <p:pic>
        <p:nvPicPr>
          <p:cNvPr id="1097" name="Google Shape;1097;p66"/>
          <p:cNvPicPr preferRelativeResize="0"/>
          <p:nvPr/>
        </p:nvPicPr>
        <p:blipFill rotWithShape="1">
          <a:blip r:embed="rId3">
            <a:alphaModFix/>
          </a:blip>
          <a:srcRect b="0" l="0" r="0" t="0"/>
          <a:stretch/>
        </p:blipFill>
        <p:spPr>
          <a:xfrm>
            <a:off x="4924150" y="627151"/>
            <a:ext cx="3759700" cy="375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Setting up, downloads and FTP</a:t>
            </a:r>
            <a:endParaRPr/>
          </a:p>
        </p:txBody>
      </p:sp>
      <p:sp>
        <p:nvSpPr>
          <p:cNvPr id="176" name="Google Shape;176;p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Local Server and MAMP:</a:t>
            </a:r>
            <a:br>
              <a:rPr lang="en-GB"/>
            </a:br>
            <a:r>
              <a:rPr lang="en-GB"/>
              <a:t>A way to test server side scripts on a local computer.</a:t>
            </a:r>
            <a:endParaRPr/>
          </a:p>
          <a:p>
            <a:pPr indent="0" lvl="0" marL="0" rtl="0" algn="l">
              <a:lnSpc>
                <a:spcPct val="115000"/>
              </a:lnSpc>
              <a:spcBef>
                <a:spcPts val="1600"/>
              </a:spcBef>
              <a:spcAft>
                <a:spcPts val="0"/>
              </a:spcAft>
              <a:buSzPts val="1400"/>
              <a:buNone/>
            </a:pPr>
            <a:r>
              <a:rPr lang="en-GB"/>
              <a:t>FTP and CyberDuck:</a:t>
            </a:r>
            <a:br>
              <a:rPr lang="en-GB"/>
            </a:br>
            <a:r>
              <a:rPr lang="en-GB"/>
              <a:t>A common way of connecting to a server.</a:t>
            </a:r>
            <a:endParaRPr/>
          </a:p>
          <a:p>
            <a:pPr indent="0" lvl="0" marL="0" rtl="0" algn="l">
              <a:lnSpc>
                <a:spcPct val="115000"/>
              </a:lnSpc>
              <a:spcBef>
                <a:spcPts val="1600"/>
              </a:spcBef>
              <a:spcAft>
                <a:spcPts val="1600"/>
              </a:spcAft>
              <a:buSzPts val="1400"/>
              <a:buNone/>
            </a:pPr>
            <a:r>
              <a:rPr lang="en-GB"/>
              <a:t>GIT and GitHub:</a:t>
            </a:r>
            <a:br>
              <a:rPr lang="en-GB"/>
            </a:br>
            <a:r>
              <a:rPr lang="en-GB"/>
              <a:t>A version-control system for tracking/storing changes during development. </a:t>
            </a:r>
            <a:endParaRPr/>
          </a:p>
        </p:txBody>
      </p:sp>
      <p:pic>
        <p:nvPicPr>
          <p:cNvPr id="177" name="Google Shape;177;p11"/>
          <p:cNvPicPr preferRelativeResize="0"/>
          <p:nvPr/>
        </p:nvPicPr>
        <p:blipFill rotWithShape="1">
          <a:blip r:embed="rId3">
            <a:alphaModFix/>
          </a:blip>
          <a:srcRect b="0" l="0" r="0" t="0"/>
          <a:stretch/>
        </p:blipFill>
        <p:spPr>
          <a:xfrm>
            <a:off x="6265800" y="445025"/>
            <a:ext cx="1283250" cy="1283250"/>
          </a:xfrm>
          <a:prstGeom prst="rect">
            <a:avLst/>
          </a:prstGeom>
          <a:noFill/>
          <a:ln>
            <a:noFill/>
          </a:ln>
        </p:spPr>
      </p:pic>
      <p:pic>
        <p:nvPicPr>
          <p:cNvPr id="178" name="Google Shape;178;p11"/>
          <p:cNvPicPr preferRelativeResize="0"/>
          <p:nvPr/>
        </p:nvPicPr>
        <p:blipFill rotWithShape="1">
          <a:blip r:embed="rId4">
            <a:alphaModFix/>
          </a:blip>
          <a:srcRect b="0" l="0" r="0" t="0"/>
          <a:stretch/>
        </p:blipFill>
        <p:spPr>
          <a:xfrm>
            <a:off x="7549050" y="1425513"/>
            <a:ext cx="1283251" cy="1283251"/>
          </a:xfrm>
          <a:prstGeom prst="rect">
            <a:avLst/>
          </a:prstGeom>
          <a:noFill/>
          <a:ln>
            <a:noFill/>
          </a:ln>
        </p:spPr>
      </p:pic>
      <p:pic>
        <p:nvPicPr>
          <p:cNvPr id="179" name="Google Shape;179;p11"/>
          <p:cNvPicPr preferRelativeResize="0"/>
          <p:nvPr/>
        </p:nvPicPr>
        <p:blipFill rotWithShape="1">
          <a:blip r:embed="rId5">
            <a:alphaModFix/>
          </a:blip>
          <a:srcRect b="0" l="0" r="0" t="0"/>
          <a:stretch/>
        </p:blipFill>
        <p:spPr>
          <a:xfrm>
            <a:off x="6795825" y="3116578"/>
            <a:ext cx="1283250" cy="1283272"/>
          </a:xfrm>
          <a:prstGeom prst="rect">
            <a:avLst/>
          </a:prstGeom>
          <a:noFill/>
          <a:ln>
            <a:noFill/>
          </a:ln>
        </p:spPr>
      </p:pic>
      <p:pic>
        <p:nvPicPr>
          <p:cNvPr id="180" name="Google Shape;180;p11"/>
          <p:cNvPicPr preferRelativeResize="0"/>
          <p:nvPr/>
        </p:nvPicPr>
        <p:blipFill rotWithShape="1">
          <a:blip r:embed="rId6">
            <a:alphaModFix/>
          </a:blip>
          <a:srcRect b="0" l="0" r="0" t="0"/>
          <a:stretch/>
        </p:blipFill>
        <p:spPr>
          <a:xfrm>
            <a:off x="5549655" y="1958800"/>
            <a:ext cx="1371524" cy="13377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6e36db35bc_0_3"/>
          <p:cNvSpPr txBox="1"/>
          <p:nvPr>
            <p:ph idx="1" type="subTitle"/>
          </p:nvPr>
        </p:nvSpPr>
        <p:spPr>
          <a:xfrm>
            <a:off x="311700" y="1044375"/>
            <a:ext cx="5604300" cy="34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2100"/>
              <a:buFont typeface="Arial"/>
              <a:buNone/>
            </a:pPr>
            <a:r>
              <a:rPr lang="en-GB"/>
              <a:t>Following the instructions worksheet we’re going to set up our workspace.</a:t>
            </a:r>
            <a:endParaRPr/>
          </a:p>
        </p:txBody>
      </p:sp>
      <p:sp>
        <p:nvSpPr>
          <p:cNvPr id="186" name="Google Shape;186;g6e36db35bc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192" name="Google Shape;192;p12"/>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a:t>
            </a:r>
            <a:endParaRPr/>
          </a:p>
          <a:p>
            <a:pPr indent="0" lvl="0" marL="0" rtl="0" algn="l">
              <a:lnSpc>
                <a:spcPct val="100000"/>
              </a:lnSpc>
              <a:spcBef>
                <a:spcPts val="0"/>
              </a:spcBef>
              <a:spcAft>
                <a:spcPts val="0"/>
              </a:spcAft>
              <a:buSzPts val="1800"/>
              <a:buNone/>
            </a:pPr>
            <a:r>
              <a:t/>
            </a:r>
            <a:endParaRPr/>
          </a:p>
          <a:p>
            <a:pPr indent="-450850" lvl="0" marL="457200" rtl="0" algn="l">
              <a:lnSpc>
                <a:spcPct val="100000"/>
              </a:lnSpc>
              <a:spcBef>
                <a:spcPts val="0"/>
              </a:spcBef>
              <a:spcAft>
                <a:spcPts val="0"/>
              </a:spcAft>
              <a:buSzPts val="2100"/>
              <a:buChar char="●"/>
            </a:pPr>
            <a:r>
              <a:rPr lang="en-GB"/>
              <a:t>Download files using CyberDuck (FTP)</a:t>
            </a:r>
            <a:endParaRPr/>
          </a:p>
          <a:p>
            <a:pPr indent="-450850" lvl="0" marL="457200" rtl="0" algn="l">
              <a:lnSpc>
                <a:spcPct val="100000"/>
              </a:lnSpc>
              <a:spcBef>
                <a:spcPts val="0"/>
              </a:spcBef>
              <a:spcAft>
                <a:spcPts val="0"/>
              </a:spcAft>
              <a:buSzPts val="2100"/>
              <a:buChar char="●"/>
            </a:pPr>
            <a:r>
              <a:rPr lang="en-GB"/>
              <a:t>Use MAMP to set up a local server.</a:t>
            </a:r>
            <a:endParaRPr/>
          </a:p>
          <a:p>
            <a:pPr indent="-431800" lvl="0" marL="457200" rtl="0" algn="l">
              <a:lnSpc>
                <a:spcPct val="100000"/>
              </a:lnSpc>
              <a:spcBef>
                <a:spcPts val="0"/>
              </a:spcBef>
              <a:spcAft>
                <a:spcPts val="0"/>
              </a:spcAft>
              <a:buSzPts val="1800"/>
              <a:buChar char="●"/>
            </a:pPr>
            <a:r>
              <a:rPr lang="en-GB"/>
              <a:t>Edit files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Site structure and file types.</a:t>
            </a:r>
            <a:endParaRPr/>
          </a:p>
        </p:txBody>
      </p:sp>
      <p:sp>
        <p:nvSpPr>
          <p:cNvPr id="198" name="Google Shape;198;p1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GB"/>
              <a:t>index.</a:t>
            </a:r>
            <a:r>
              <a:rPr lang="en-GB">
                <a:solidFill>
                  <a:schemeClr val="lt2"/>
                </a:solidFill>
              </a:rPr>
              <a:t>html</a:t>
            </a:r>
            <a:r>
              <a:rPr lang="en-GB"/>
              <a:t> 			- first page</a:t>
            </a:r>
            <a:br>
              <a:rPr lang="en-GB"/>
            </a:br>
            <a:r>
              <a:rPr lang="en-GB"/>
              <a:t>about.</a:t>
            </a:r>
            <a:r>
              <a:rPr lang="en-GB">
                <a:solidFill>
                  <a:schemeClr val="lt2"/>
                </a:solidFill>
              </a:rPr>
              <a:t>htm</a:t>
            </a:r>
            <a:r>
              <a:rPr lang="en-GB"/>
              <a:t> 			- subpages</a:t>
            </a:r>
            <a:br>
              <a:rPr lang="en-GB"/>
            </a:br>
            <a:r>
              <a:rPr lang="en-GB"/>
              <a:t>/style/base.</a:t>
            </a:r>
            <a:r>
              <a:rPr lang="en-GB">
                <a:solidFill>
                  <a:schemeClr val="lt2"/>
                </a:solidFill>
              </a:rPr>
              <a:t>css</a:t>
            </a:r>
            <a:r>
              <a:rPr lang="en-GB"/>
              <a:t> 		- graphic styling</a:t>
            </a:r>
            <a:br>
              <a:rPr lang="en-GB"/>
            </a:br>
            <a:r>
              <a:rPr lang="en-GB"/>
              <a:t>/imgs/logo.</a:t>
            </a:r>
            <a:r>
              <a:rPr lang="en-GB">
                <a:solidFill>
                  <a:schemeClr val="lt2"/>
                </a:solidFill>
              </a:rPr>
              <a:t>jpg</a:t>
            </a:r>
            <a:r>
              <a:rPr lang="en-GB"/>
              <a:t> 		- images</a:t>
            </a:r>
            <a:br>
              <a:rPr lang="en-GB"/>
            </a:br>
            <a:r>
              <a:rPr lang="en-GB"/>
              <a:t>/code/code.</a:t>
            </a:r>
            <a:r>
              <a:rPr lang="en-GB">
                <a:solidFill>
                  <a:schemeClr val="lt2"/>
                </a:solidFill>
              </a:rPr>
              <a:t>js</a:t>
            </a:r>
            <a:r>
              <a:rPr lang="en-GB"/>
              <a:t> 		- javascript</a:t>
            </a:r>
            <a:br>
              <a:rPr lang="en-GB"/>
            </a:br>
            <a:r>
              <a:rPr lang="en-GB"/>
              <a:t>/code/sendmail.</a:t>
            </a:r>
            <a:r>
              <a:rPr lang="en-GB">
                <a:solidFill>
                  <a:schemeClr val="lt2"/>
                </a:solidFill>
              </a:rPr>
              <a:t>php</a:t>
            </a:r>
            <a:r>
              <a:rPr lang="en-GB"/>
              <a:t> 	- php</a:t>
            </a:r>
            <a:br>
              <a:rPr lang="en-GB"/>
            </a:br>
            <a:r>
              <a:rPr lang="en-GB"/>
              <a:t>/fonts/myfont.</a:t>
            </a:r>
            <a:r>
              <a:rPr lang="en-GB">
                <a:solidFill>
                  <a:schemeClr val="lt2"/>
                </a:solidFill>
              </a:rPr>
              <a:t>ttf		</a:t>
            </a:r>
            <a:r>
              <a:rPr lang="en-GB"/>
              <a:t>- fonts</a:t>
            </a:r>
            <a:endParaRPr>
              <a:solidFill>
                <a:schemeClr val="lt2"/>
              </a:solidFill>
            </a:endParaRPr>
          </a:p>
          <a:p>
            <a:pPr indent="0" lvl="0" marL="0" rtl="0" algn="l">
              <a:lnSpc>
                <a:spcPct val="115000"/>
              </a:lnSpc>
              <a:spcBef>
                <a:spcPts val="1600"/>
              </a:spcBef>
              <a:spcAft>
                <a:spcPts val="1600"/>
              </a:spcAft>
              <a:buSzPts val="1400"/>
              <a:buNone/>
            </a:pPr>
            <a:r>
              <a:t/>
            </a:r>
            <a:endParaRPr/>
          </a:p>
        </p:txBody>
      </p:sp>
      <p:pic>
        <p:nvPicPr>
          <p:cNvPr id="199" name="Google Shape;199;p13"/>
          <p:cNvPicPr preferRelativeResize="0"/>
          <p:nvPr/>
        </p:nvPicPr>
        <p:blipFill rotWithShape="1">
          <a:blip r:embed="rId3">
            <a:alphaModFix/>
          </a:blip>
          <a:srcRect b="0" l="0" r="0" t="0"/>
          <a:stretch/>
        </p:blipFill>
        <p:spPr>
          <a:xfrm>
            <a:off x="6288802" y="-149075"/>
            <a:ext cx="166174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g6e36db35bc_0_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Caution</a:t>
            </a:r>
            <a:endParaRPr/>
          </a:p>
        </p:txBody>
      </p:sp>
      <p:sp>
        <p:nvSpPr>
          <p:cNvPr id="205" name="Google Shape;205;g6e36db35bc_0_120"/>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t>Always keep file names lowercase, and replace gaps with a _ or - (e.g. about-us).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GB"/>
              <a:t>The first/home page ends with .html and usually must be called index.html</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GB"/>
              <a:t>Other pages end with .htm (no L).</a:t>
            </a:r>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15"/>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211" name="Google Shape;211;p15"/>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212" name="Google Shape;212;p15"/>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HTML?</a:t>
            </a:r>
            <a:endParaRPr/>
          </a:p>
        </p:txBody>
      </p:sp>
      <p:sp>
        <p:nvSpPr>
          <p:cNvPr id="218" name="Google Shape;218;p1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HTML (Hyper Text Markup Language) is the structure of a web page.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It is the standard web format / language you'll need to learn to create websites for the internet. </a:t>
            </a:r>
            <a:endParaRPr/>
          </a:p>
          <a:p>
            <a:pPr indent="0" lvl="0" marL="0" rtl="0" algn="l">
              <a:lnSpc>
                <a:spcPct val="115000"/>
              </a:lnSpc>
              <a:spcBef>
                <a:spcPts val="1600"/>
              </a:spcBef>
              <a:spcAft>
                <a:spcPts val="0"/>
              </a:spcAft>
              <a:buSzPts val="1400"/>
              <a:buNone/>
            </a:pPr>
            <a:r>
              <a:rPr lang="en-GB"/>
              <a:t>It is used for content such as text, images, lists, tables, forms, video, audio, and other information about the site.</a:t>
            </a:r>
            <a:endParaRPr/>
          </a:p>
          <a:p>
            <a:pPr indent="0" lvl="0" marL="0" rtl="0" algn="l">
              <a:lnSpc>
                <a:spcPct val="115000"/>
              </a:lnSpc>
              <a:spcBef>
                <a:spcPts val="1600"/>
              </a:spcBef>
              <a:spcAft>
                <a:spcPts val="1600"/>
              </a:spcAft>
              <a:buSzPts val="1400"/>
              <a:buNone/>
            </a:pPr>
            <a:r>
              <a:rPr lang="en-GB"/>
              <a:t>It enables us to build a static website page by page.</a:t>
            </a:r>
            <a:endParaRPr/>
          </a:p>
        </p:txBody>
      </p:sp>
      <p:pic>
        <p:nvPicPr>
          <p:cNvPr id="219" name="Google Shape;219;p16"/>
          <p:cNvPicPr preferRelativeResize="0"/>
          <p:nvPr/>
        </p:nvPicPr>
        <p:blipFill rotWithShape="1">
          <a:blip r:embed="rId3">
            <a:alphaModFix/>
          </a:blip>
          <a:srcRect b="0" l="28959" r="34263" t="940"/>
          <a:stretch/>
        </p:blipFill>
        <p:spPr>
          <a:xfrm>
            <a:off x="5687850" y="0"/>
            <a:ext cx="3456150" cy="5143499"/>
          </a:xfrm>
          <a:prstGeom prst="rect">
            <a:avLst/>
          </a:prstGeom>
          <a:noFill/>
          <a:ln>
            <a:noFill/>
          </a:ln>
        </p:spPr>
      </p:pic>
      <p:pic>
        <p:nvPicPr>
          <p:cNvPr id="220" name="Google Shape;220;p16">
            <a:hlinkClick r:id="rId4"/>
          </p:cNvPr>
          <p:cNvPicPr preferRelativeResize="0"/>
          <p:nvPr/>
        </p:nvPicPr>
        <p:blipFill rotWithShape="1">
          <a:blip r:embed="rId5">
            <a:alphaModFix amt="22000"/>
          </a:blip>
          <a:srcRect b="0" l="0" r="0" t="0"/>
          <a:stretch/>
        </p:blipFill>
        <p:spPr>
          <a:xfrm>
            <a:off x="530225" y="4501075"/>
            <a:ext cx="415475" cy="415475"/>
          </a:xfrm>
          <a:prstGeom prst="rect">
            <a:avLst/>
          </a:prstGeom>
          <a:noFill/>
          <a:ln>
            <a:noFill/>
          </a:ln>
        </p:spPr>
      </p:pic>
      <p:sp>
        <p:nvSpPr>
          <p:cNvPr id="221" name="Google Shape;221;p16">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Net Ninja</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g6e28a450c9_1_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2400"/>
              <a:buNone/>
            </a:pPr>
            <a:r>
              <a:rPr lang="en-GB"/>
              <a:t>HTML documents use &lt;tags&gt; to tell the browser what our content is, and how to format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6" name="Shape 96"/>
        <p:cNvGrpSpPr/>
        <p:nvPr/>
      </p:nvGrpSpPr>
      <p:grpSpPr>
        <a:xfrm>
          <a:off x="0" y="0"/>
          <a:ext cx="0" cy="0"/>
          <a:chOff x="0" y="0"/>
          <a:chExt cx="0" cy="0"/>
        </a:xfrm>
      </p:grpSpPr>
      <p:sp>
        <p:nvSpPr>
          <p:cNvPr id="97" name="Google Shape;9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Introductions</a:t>
            </a:r>
            <a:endParaRPr/>
          </a:p>
        </p:txBody>
      </p:sp>
      <p:sp>
        <p:nvSpPr>
          <p:cNvPr id="98" name="Google Shape;98;p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1"/>
                </a:solidFill>
              </a:rPr>
              <a:t>Hi, I’m Leanne. </a:t>
            </a:r>
            <a:endParaRPr>
              <a:solidFill>
                <a:schemeClr val="lt1"/>
              </a:solidFill>
            </a:endParaRPr>
          </a:p>
          <a:p>
            <a:pPr indent="0" lvl="0" marL="0" rtl="0" algn="l">
              <a:lnSpc>
                <a:spcPct val="115000"/>
              </a:lnSpc>
              <a:spcBef>
                <a:spcPts val="1600"/>
              </a:spcBef>
              <a:spcAft>
                <a:spcPts val="0"/>
              </a:spcAft>
              <a:buSzPts val="1400"/>
              <a:buNone/>
            </a:pPr>
            <a:r>
              <a:rPr lang="en-GB"/>
              <a:t>I’ve worked in web development and design for about 15 years, and I have a first class honours degree in Design for Interactive Media with Digital Arts. </a:t>
            </a:r>
            <a:endParaRPr/>
          </a:p>
          <a:p>
            <a:pPr indent="0" lvl="0" marL="0" rtl="0" algn="l">
              <a:lnSpc>
                <a:spcPct val="115000"/>
              </a:lnSpc>
              <a:spcBef>
                <a:spcPts val="1600"/>
              </a:spcBef>
              <a:spcAft>
                <a:spcPts val="0"/>
              </a:spcAft>
              <a:buSzPts val="1400"/>
              <a:buNone/>
            </a:pPr>
            <a:r>
              <a:rPr lang="en-GB"/>
              <a:t>I work as a freelance designer and developer, and teach web development.</a:t>
            </a:r>
            <a:endParaRPr/>
          </a:p>
          <a:p>
            <a:pPr indent="0" lvl="0" marL="0" rtl="0" algn="l">
              <a:lnSpc>
                <a:spcPct val="115000"/>
              </a:lnSpc>
              <a:spcBef>
                <a:spcPts val="1600"/>
              </a:spcBef>
              <a:spcAft>
                <a:spcPts val="0"/>
              </a:spcAft>
              <a:buSzPts val="1400"/>
              <a:buNone/>
            </a:pPr>
            <a:r>
              <a:rPr lang="en-GB"/>
              <a:t>I also support students at colleges in subjects such as Games Development and Digital Arts. </a:t>
            </a:r>
            <a:endParaRPr/>
          </a:p>
        </p:txBody>
      </p:sp>
      <p:pic>
        <p:nvPicPr>
          <p:cNvPr id="99" name="Google Shape;99;p2"/>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
        <p:nvSpPr>
          <p:cNvPr id="100" name="Google Shape;100;p2"/>
          <p:cNvSpPr txBox="1"/>
          <p:nvPr/>
        </p:nvSpPr>
        <p:spPr>
          <a:xfrm>
            <a:off x="5906400" y="2218175"/>
            <a:ext cx="2789100" cy="8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000000"/>
                </a:solidFill>
                <a:latin typeface="Caveat"/>
                <a:ea typeface="Caveat"/>
                <a:cs typeface="Caveat"/>
                <a:sym typeface="Caveat"/>
              </a:rPr>
              <a:t>Leanne</a:t>
            </a:r>
            <a:endParaRPr b="0" i="0" sz="6000" u="none" cap="none" strike="noStrike">
              <a:solidFill>
                <a:srgbClr val="000000"/>
              </a:solidFill>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g6e28a450c9_1_6"/>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2400"/>
              <a:buNone/>
            </a:pPr>
            <a:r>
              <a:rPr lang="en-GB"/>
              <a:t>There are many types of tags.</a:t>
            </a:r>
            <a:endParaRPr/>
          </a:p>
          <a:p>
            <a:pPr indent="0" lvl="0" marL="0" rtl="0" algn="ctr">
              <a:lnSpc>
                <a:spcPct val="150000"/>
              </a:lnSpc>
              <a:spcBef>
                <a:spcPts val="0"/>
              </a:spcBef>
              <a:spcAft>
                <a:spcPts val="0"/>
              </a:spcAft>
              <a:buSzPts val="2400"/>
              <a:buNone/>
            </a:pPr>
            <a:r>
              <a:rPr lang="en-GB" sz="1400"/>
              <a:t>They are always surrounded by &lt;brackets&gt;.</a:t>
            </a:r>
            <a:endParaRPr sz="1400"/>
          </a:p>
        </p:txBody>
      </p:sp>
      <p:sp>
        <p:nvSpPr>
          <p:cNvPr id="232" name="Google Shape;232;g6e28a450c9_1_6"/>
          <p:cNvSpPr txBox="1"/>
          <p:nvPr/>
        </p:nvSpPr>
        <p:spPr>
          <a:xfrm>
            <a:off x="814775" y="386475"/>
            <a:ext cx="6783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&lt;p&gt;</a:t>
            </a:r>
            <a:endParaRPr b="0" i="0" sz="1400" u="none" cap="none" strike="noStrike">
              <a:solidFill>
                <a:schemeClr val="accent2"/>
              </a:solidFill>
              <a:latin typeface="Proxima Nova"/>
              <a:ea typeface="Proxima Nova"/>
              <a:cs typeface="Proxima Nova"/>
              <a:sym typeface="Proxima Nova"/>
            </a:endParaRPr>
          </a:p>
        </p:txBody>
      </p:sp>
      <p:sp>
        <p:nvSpPr>
          <p:cNvPr id="233" name="Google Shape;233;g6e28a450c9_1_6"/>
          <p:cNvSpPr txBox="1"/>
          <p:nvPr/>
        </p:nvSpPr>
        <p:spPr>
          <a:xfrm>
            <a:off x="3250650" y="759900"/>
            <a:ext cx="6783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&lt;h1&gt;</a:t>
            </a:r>
            <a:endParaRPr b="0" i="0" sz="1400" u="none" cap="none" strike="noStrike">
              <a:solidFill>
                <a:schemeClr val="accent2"/>
              </a:solidFill>
              <a:latin typeface="Proxima Nova"/>
              <a:ea typeface="Proxima Nova"/>
              <a:cs typeface="Proxima Nova"/>
              <a:sym typeface="Proxima Nova"/>
            </a:endParaRPr>
          </a:p>
        </p:txBody>
      </p:sp>
      <p:sp>
        <p:nvSpPr>
          <p:cNvPr id="234" name="Google Shape;234;g6e28a450c9_1_6"/>
          <p:cNvSpPr txBox="1"/>
          <p:nvPr/>
        </p:nvSpPr>
        <p:spPr>
          <a:xfrm>
            <a:off x="6121900" y="526350"/>
            <a:ext cx="6783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&lt;h2&gt;</a:t>
            </a:r>
            <a:endParaRPr b="0" i="0" sz="1400" u="none" cap="none" strike="noStrike">
              <a:solidFill>
                <a:schemeClr val="accent2"/>
              </a:solidFill>
              <a:latin typeface="Proxima Nova"/>
              <a:ea typeface="Proxima Nova"/>
              <a:cs typeface="Proxima Nova"/>
              <a:sym typeface="Proxima Nova"/>
            </a:endParaRPr>
          </a:p>
        </p:txBody>
      </p:sp>
      <p:sp>
        <p:nvSpPr>
          <p:cNvPr id="235" name="Google Shape;235;g6e28a450c9_1_6"/>
          <p:cNvSpPr txBox="1"/>
          <p:nvPr/>
        </p:nvSpPr>
        <p:spPr>
          <a:xfrm>
            <a:off x="1788900" y="653763"/>
            <a:ext cx="8187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&lt;audio&gt;</a:t>
            </a:r>
            <a:endParaRPr b="0" i="0" sz="1400" u="none" cap="none" strike="noStrike">
              <a:solidFill>
                <a:schemeClr val="accent2"/>
              </a:solidFill>
              <a:latin typeface="Proxima Nova"/>
              <a:ea typeface="Proxima Nova"/>
              <a:cs typeface="Proxima Nova"/>
              <a:sym typeface="Proxima Nova"/>
            </a:endParaRPr>
          </a:p>
        </p:txBody>
      </p:sp>
      <p:sp>
        <p:nvSpPr>
          <p:cNvPr id="236" name="Google Shape;236;g6e28a450c9_1_6"/>
          <p:cNvSpPr txBox="1"/>
          <p:nvPr/>
        </p:nvSpPr>
        <p:spPr>
          <a:xfrm>
            <a:off x="5702475" y="34248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&lt;footer&gt;</a:t>
            </a:r>
            <a:endParaRPr b="0" i="0" sz="1400" u="none" cap="none" strike="noStrike">
              <a:solidFill>
                <a:schemeClr val="accent2"/>
              </a:solidFill>
              <a:latin typeface="Proxima Nova"/>
              <a:ea typeface="Proxima Nova"/>
              <a:cs typeface="Proxima Nova"/>
              <a:sym typeface="Proxima Nova"/>
            </a:endParaRPr>
          </a:p>
        </p:txBody>
      </p:sp>
      <p:sp>
        <p:nvSpPr>
          <p:cNvPr id="237" name="Google Shape;237;g6e28a450c9_1_6"/>
          <p:cNvSpPr txBox="1"/>
          <p:nvPr/>
        </p:nvSpPr>
        <p:spPr>
          <a:xfrm>
            <a:off x="2556050" y="346325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&lt;header&gt;</a:t>
            </a:r>
            <a:endParaRPr b="0" i="0" sz="1400" u="none" cap="none" strike="noStrike">
              <a:solidFill>
                <a:schemeClr val="accent2"/>
              </a:solidFill>
              <a:latin typeface="Proxima Nova"/>
              <a:ea typeface="Proxima Nova"/>
              <a:cs typeface="Proxima Nova"/>
              <a:sym typeface="Proxima Nova"/>
            </a:endParaRPr>
          </a:p>
        </p:txBody>
      </p:sp>
      <p:sp>
        <p:nvSpPr>
          <p:cNvPr id="238" name="Google Shape;238;g6e28a450c9_1_6"/>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&lt;ul&gt;</a:t>
            </a:r>
            <a:endParaRPr b="0" i="0" sz="1400" u="none" cap="none" strike="noStrike">
              <a:solidFill>
                <a:schemeClr val="accent2"/>
              </a:solidFill>
              <a:latin typeface="Proxima Nova"/>
              <a:ea typeface="Proxima Nova"/>
              <a:cs typeface="Proxima Nova"/>
              <a:sym typeface="Proxima Nova"/>
            </a:endParaRPr>
          </a:p>
        </p:txBody>
      </p:sp>
      <p:sp>
        <p:nvSpPr>
          <p:cNvPr id="239" name="Google Shape;239;g6e28a450c9_1_6"/>
          <p:cNvSpPr txBox="1"/>
          <p:nvPr/>
        </p:nvSpPr>
        <p:spPr>
          <a:xfrm>
            <a:off x="658925" y="4003225"/>
            <a:ext cx="6783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&lt;li&gt;</a:t>
            </a:r>
            <a:endParaRPr b="0" i="0" sz="1400" u="none" cap="none" strike="noStrike">
              <a:solidFill>
                <a:schemeClr val="accent2"/>
              </a:solidFill>
              <a:latin typeface="Proxima Nova"/>
              <a:ea typeface="Proxima Nova"/>
              <a:cs typeface="Proxima Nova"/>
              <a:sym typeface="Proxima Nova"/>
            </a:endParaRPr>
          </a:p>
        </p:txBody>
      </p:sp>
      <p:sp>
        <p:nvSpPr>
          <p:cNvPr id="240" name="Google Shape;240;g6e28a450c9_1_6"/>
          <p:cNvSpPr txBox="1"/>
          <p:nvPr/>
        </p:nvSpPr>
        <p:spPr>
          <a:xfrm>
            <a:off x="7678875" y="245392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&lt;form&gt;</a:t>
            </a:r>
            <a:endParaRPr b="0" i="0" sz="1400" u="none" cap="none" strike="noStrike">
              <a:solidFill>
                <a:schemeClr val="accent2"/>
              </a:solidFill>
              <a:latin typeface="Proxima Nova"/>
              <a:ea typeface="Proxima Nova"/>
              <a:cs typeface="Proxima Nova"/>
              <a:sym typeface="Proxima Nova"/>
            </a:endParaRPr>
          </a:p>
        </p:txBody>
      </p:sp>
      <p:sp>
        <p:nvSpPr>
          <p:cNvPr id="241" name="Google Shape;241;g6e28a450c9_1_6"/>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&lt;input&gt;</a:t>
            </a:r>
            <a:endParaRPr b="0" i="0" sz="1400" u="none" cap="none" strike="noStrike">
              <a:solidFill>
                <a:schemeClr val="accent2"/>
              </a:solidFill>
              <a:latin typeface="Proxima Nova"/>
              <a:ea typeface="Proxima Nova"/>
              <a:cs typeface="Proxima Nova"/>
              <a:sym typeface="Proxima Nova"/>
            </a:endParaRPr>
          </a:p>
        </p:txBody>
      </p:sp>
      <p:sp>
        <p:nvSpPr>
          <p:cNvPr id="242" name="Google Shape;242;g6e28a450c9_1_6"/>
          <p:cNvSpPr txBox="1"/>
          <p:nvPr/>
        </p:nvSpPr>
        <p:spPr>
          <a:xfrm>
            <a:off x="4266250" y="11295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&lt;nav&gt;</a:t>
            </a:r>
            <a:endParaRPr b="0" i="0" sz="1400" u="none" cap="none" strike="noStrike">
              <a:solidFill>
                <a:schemeClr val="accent2"/>
              </a:solidFill>
              <a:latin typeface="Proxima Nova"/>
              <a:ea typeface="Proxima Nova"/>
              <a:cs typeface="Proxima Nova"/>
              <a:sym typeface="Proxima Nova"/>
            </a:endParaRPr>
          </a:p>
        </p:txBody>
      </p:sp>
      <p:sp>
        <p:nvSpPr>
          <p:cNvPr id="243" name="Google Shape;243;g6e28a450c9_1_6"/>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&lt;br&gt;</a:t>
            </a:r>
            <a:endParaRPr b="0" i="0" sz="1400" u="none" cap="none" strike="noStrike">
              <a:solidFill>
                <a:schemeClr val="accent2"/>
              </a:solidFill>
              <a:latin typeface="Proxima Nova"/>
              <a:ea typeface="Proxima Nova"/>
              <a:cs typeface="Proxima Nova"/>
              <a:sym typeface="Proxima Nova"/>
            </a:endParaRPr>
          </a:p>
        </p:txBody>
      </p:sp>
      <p:sp>
        <p:nvSpPr>
          <p:cNvPr id="244" name="Google Shape;244;g6e28a450c9_1_6"/>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&lt;div&gt;</a:t>
            </a:r>
            <a:endParaRPr b="0" i="0" sz="1400" u="none" cap="none" strike="noStrike">
              <a:solidFill>
                <a:schemeClr val="accent2"/>
              </a:solidFill>
              <a:latin typeface="Proxima Nova"/>
              <a:ea typeface="Proxima Nova"/>
              <a:cs typeface="Proxima Nova"/>
              <a:sym typeface="Proxima Nova"/>
            </a:endParaRPr>
          </a:p>
        </p:txBody>
      </p:sp>
      <p:sp>
        <p:nvSpPr>
          <p:cNvPr id="245" name="Google Shape;245;g6e28a450c9_1_6"/>
          <p:cNvSpPr txBox="1"/>
          <p:nvPr/>
        </p:nvSpPr>
        <p:spPr>
          <a:xfrm>
            <a:off x="3491100" y="40551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&lt;section&gt;</a:t>
            </a:r>
            <a:endParaRPr b="0" i="0" sz="1400" u="none" cap="none" strike="noStrike">
              <a:solidFill>
                <a:schemeClr val="accent2"/>
              </a:solidFill>
              <a:latin typeface="Proxima Nova"/>
              <a:ea typeface="Proxima Nova"/>
              <a:cs typeface="Proxima Nova"/>
              <a:sym typeface="Proxima Nova"/>
            </a:endParaRPr>
          </a:p>
        </p:txBody>
      </p:sp>
      <p:sp>
        <p:nvSpPr>
          <p:cNvPr id="246" name="Google Shape;246;g6e28a450c9_1_6"/>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&lt;article&gt;</a:t>
            </a:r>
            <a:endParaRPr b="0" i="0" sz="1400" u="none" cap="none" strike="noStrike">
              <a:solidFill>
                <a:schemeClr val="accent2"/>
              </a:solidFill>
              <a:latin typeface="Proxima Nova"/>
              <a:ea typeface="Proxima Nova"/>
              <a:cs typeface="Proxima Nova"/>
              <a:sym typeface="Proxima Nova"/>
            </a:endParaRPr>
          </a:p>
        </p:txBody>
      </p:sp>
      <p:sp>
        <p:nvSpPr>
          <p:cNvPr id="247" name="Google Shape;247;g6e28a450c9_1_6"/>
          <p:cNvSpPr txBox="1"/>
          <p:nvPr/>
        </p:nvSpPr>
        <p:spPr>
          <a:xfrm>
            <a:off x="490250" y="1860675"/>
            <a:ext cx="732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&lt;br&gt;</a:t>
            </a:r>
            <a:endParaRPr b="0" i="0" sz="1400" u="none" cap="none" strike="noStrike">
              <a:solidFill>
                <a:schemeClr val="accent2"/>
              </a:solidFill>
              <a:latin typeface="Proxima Nova"/>
              <a:ea typeface="Proxima Nova"/>
              <a:cs typeface="Proxima Nova"/>
              <a:sym typeface="Proxima Nova"/>
            </a:endParaRPr>
          </a:p>
        </p:txBody>
      </p:sp>
      <p:sp>
        <p:nvSpPr>
          <p:cNvPr id="248" name="Google Shape;248;g6e28a450c9_1_6"/>
          <p:cNvSpPr txBox="1"/>
          <p:nvPr/>
        </p:nvSpPr>
        <p:spPr>
          <a:xfrm>
            <a:off x="1788900" y="4055175"/>
            <a:ext cx="9429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&lt;strong&gt;</a:t>
            </a:r>
            <a:endParaRPr b="0" i="0" sz="1400" u="none" cap="none" strike="noStrike">
              <a:solidFill>
                <a:schemeClr val="accent2"/>
              </a:solidFill>
              <a:latin typeface="Proxima Nova"/>
              <a:ea typeface="Proxima Nova"/>
              <a:cs typeface="Proxima Nova"/>
              <a:sym typeface="Proxima Nova"/>
            </a:endParaRPr>
          </a:p>
        </p:txBody>
      </p:sp>
      <p:sp>
        <p:nvSpPr>
          <p:cNvPr id="249" name="Google Shape;249;g6e28a450c9_1_6"/>
          <p:cNvSpPr txBox="1"/>
          <p:nvPr/>
        </p:nvSpPr>
        <p:spPr>
          <a:xfrm>
            <a:off x="1227200" y="1341825"/>
            <a:ext cx="8187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&lt;aside&gt;</a:t>
            </a:r>
            <a:endParaRPr b="0" i="0" sz="1400" u="none" cap="none" strike="noStrike">
              <a:solidFill>
                <a:schemeClr val="accent2"/>
              </a:solidFill>
              <a:latin typeface="Proxima Nova"/>
              <a:ea typeface="Proxima Nova"/>
              <a:cs typeface="Proxima Nova"/>
              <a:sym typeface="Proxima Nova"/>
            </a:endParaRPr>
          </a:p>
        </p:txBody>
      </p:sp>
      <p:sp>
        <p:nvSpPr>
          <p:cNvPr id="250" name="Google Shape;250;g6e28a450c9_1_6"/>
          <p:cNvSpPr txBox="1"/>
          <p:nvPr/>
        </p:nvSpPr>
        <p:spPr>
          <a:xfrm>
            <a:off x="1083450" y="3334875"/>
            <a:ext cx="8187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&lt;em&gt;</a:t>
            </a:r>
            <a:endParaRPr b="0" i="0" sz="1400" u="none" cap="none" strike="noStrike">
              <a:solidFill>
                <a:schemeClr val="accent2"/>
              </a:solidFill>
              <a:latin typeface="Proxima Nova"/>
              <a:ea typeface="Proxima Nova"/>
              <a:cs typeface="Proxima Nova"/>
              <a:sym typeface="Proxima Nova"/>
            </a:endParaRPr>
          </a:p>
        </p:txBody>
      </p:sp>
      <p:sp>
        <p:nvSpPr>
          <p:cNvPr id="251" name="Google Shape;251;g6e28a450c9_1_6"/>
          <p:cNvSpPr txBox="1"/>
          <p:nvPr/>
        </p:nvSpPr>
        <p:spPr>
          <a:xfrm>
            <a:off x="5702475" y="13023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&lt;img&gt;</a:t>
            </a:r>
            <a:endParaRPr b="0" i="0" sz="1400" u="none" cap="none" strike="noStrike">
              <a:solidFill>
                <a:schemeClr val="accent2"/>
              </a:solidFill>
              <a:latin typeface="Proxima Nova"/>
              <a:ea typeface="Proxima Nova"/>
              <a:cs typeface="Proxima Nova"/>
              <a:sym typeface="Proxima Nova"/>
            </a:endParaRPr>
          </a:p>
        </p:txBody>
      </p:sp>
      <p:sp>
        <p:nvSpPr>
          <p:cNvPr id="252" name="Google Shape;252;g6e28a450c9_1_6"/>
          <p:cNvSpPr txBox="1"/>
          <p:nvPr/>
        </p:nvSpPr>
        <p:spPr>
          <a:xfrm>
            <a:off x="6485825" y="4207575"/>
            <a:ext cx="8187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&lt;link&gt;</a:t>
            </a:r>
            <a:endParaRPr b="0" i="0" sz="1400" u="none" cap="none" strike="noStrike">
              <a:solidFill>
                <a:schemeClr val="accent2"/>
              </a:solidFill>
              <a:latin typeface="Proxima Nova"/>
              <a:ea typeface="Proxima Nova"/>
              <a:cs typeface="Proxima Nova"/>
              <a:sym typeface="Proxima Nova"/>
            </a:endParaRPr>
          </a:p>
        </p:txBody>
      </p:sp>
      <p:sp>
        <p:nvSpPr>
          <p:cNvPr id="253" name="Google Shape;253;g6e28a450c9_1_6"/>
          <p:cNvSpPr txBox="1"/>
          <p:nvPr/>
        </p:nvSpPr>
        <p:spPr>
          <a:xfrm>
            <a:off x="4503850" y="3501075"/>
            <a:ext cx="8187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&lt;script&gt;</a:t>
            </a:r>
            <a:endParaRPr b="0" i="0" sz="1400" u="none" cap="none" strike="noStrike">
              <a:solidFill>
                <a:schemeClr val="accent2"/>
              </a:solidFill>
              <a:latin typeface="Proxima Nova"/>
              <a:ea typeface="Proxima Nova"/>
              <a:cs typeface="Proxima Nova"/>
              <a:sym typeface="Proxima Nova"/>
            </a:endParaRPr>
          </a:p>
        </p:txBody>
      </p:sp>
      <p:sp>
        <p:nvSpPr>
          <p:cNvPr id="254" name="Google Shape;254;g6e28a450c9_1_6"/>
          <p:cNvSpPr txBox="1"/>
          <p:nvPr/>
        </p:nvSpPr>
        <p:spPr>
          <a:xfrm>
            <a:off x="2731538" y="1381275"/>
            <a:ext cx="9429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Proxima Nova"/>
                <a:ea typeface="Proxima Nova"/>
                <a:cs typeface="Proxima Nova"/>
                <a:sym typeface="Proxima Nova"/>
              </a:rPr>
              <a:t>&lt;html&gt;</a:t>
            </a:r>
            <a:endParaRPr b="0" i="0" sz="1400" u="none" cap="none" strike="noStrike">
              <a:solidFill>
                <a:schemeClr val="accent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8" name="Shape 258"/>
        <p:cNvGrpSpPr/>
        <p:nvPr/>
      </p:nvGrpSpPr>
      <p:grpSpPr>
        <a:xfrm>
          <a:off x="0" y="0"/>
          <a:ext cx="0" cy="0"/>
          <a:chOff x="0" y="0"/>
          <a:chExt cx="0" cy="0"/>
        </a:xfrm>
      </p:grpSpPr>
      <p:sp>
        <p:nvSpPr>
          <p:cNvPr id="259" name="Google Shape;259;g6e28a450c9_1_3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6e28a450c9_1_34"/>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&lt;h1&gt;</a:t>
            </a:r>
            <a:r>
              <a:rPr lang="en-GB"/>
              <a:t>Hello World</a:t>
            </a:r>
            <a:r>
              <a:rPr lang="en-GB">
                <a:solidFill>
                  <a:schemeClr val="lt2"/>
                </a:solidFill>
              </a:rPr>
              <a:t>&lt;/h1&gt;</a:t>
            </a:r>
            <a:endParaRPr>
              <a:solidFill>
                <a:schemeClr val="lt2"/>
              </a:solidFill>
            </a:endParaRPr>
          </a:p>
        </p:txBody>
      </p:sp>
      <p:sp>
        <p:nvSpPr>
          <p:cNvPr id="261" name="Google Shape;261;g6e28a450c9_1_34"/>
          <p:cNvSpPr/>
          <p:nvPr/>
        </p:nvSpPr>
        <p:spPr>
          <a:xfrm rot="2700000">
            <a:off x="3088196" y="14073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6e28a450c9_1_34"/>
          <p:cNvSpPr txBox="1"/>
          <p:nvPr/>
        </p:nvSpPr>
        <p:spPr>
          <a:xfrm>
            <a:off x="3766175" y="13875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Opening Tag</a:t>
            </a:r>
            <a:endParaRPr b="0" i="0" sz="1400" u="none" cap="none" strike="noStrike">
              <a:solidFill>
                <a:srgbClr val="000000"/>
              </a:solidFill>
              <a:latin typeface="Proxima Nova"/>
              <a:ea typeface="Proxima Nova"/>
              <a:cs typeface="Proxima Nova"/>
              <a:sym typeface="Proxima Nova"/>
            </a:endParaRPr>
          </a:p>
        </p:txBody>
      </p:sp>
      <p:sp>
        <p:nvSpPr>
          <p:cNvPr id="263" name="Google Shape;263;g6e28a450c9_1_34"/>
          <p:cNvSpPr/>
          <p:nvPr/>
        </p:nvSpPr>
        <p:spPr>
          <a:xfrm rot="-8672323">
            <a:off x="5599730" y="2876057"/>
            <a:ext cx="425199" cy="890980"/>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6e28a450c9_1_34"/>
          <p:cNvSpPr txBox="1"/>
          <p:nvPr/>
        </p:nvSpPr>
        <p:spPr>
          <a:xfrm>
            <a:off x="3928700" y="3398100"/>
            <a:ext cx="1822200" cy="75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Closing / end Tag</a:t>
            </a:r>
            <a:endParaRPr b="0" i="0" sz="1400" u="none" cap="none" strike="noStrike">
              <a:solidFill>
                <a:srgbClr val="000000"/>
              </a:solidFill>
              <a:latin typeface="Proxima Nova"/>
              <a:ea typeface="Proxima Nova"/>
              <a:cs typeface="Proxima Nova"/>
              <a:sym typeface="Proxima Nova"/>
            </a:endParaRPr>
          </a:p>
        </p:txBody>
      </p:sp>
      <p:sp>
        <p:nvSpPr>
          <p:cNvPr id="265" name="Google Shape;265;g6e28a450c9_1_3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Not all tags have a closing tag, but most do. This is a heading tag.</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6e28a450c9_1_50"/>
          <p:cNvSpPr/>
          <p:nvPr/>
        </p:nvSpPr>
        <p:spPr>
          <a:xfrm>
            <a:off x="2753100" y="1510663"/>
            <a:ext cx="3967200" cy="1444200"/>
          </a:xfrm>
          <a:prstGeom prst="roundRect">
            <a:avLst>
              <a:gd fmla="val 11424"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6e28a450c9_1_50"/>
          <p:cNvSpPr txBox="1"/>
          <p:nvPr>
            <p:ph type="title"/>
          </p:nvPr>
        </p:nvSpPr>
        <p:spPr>
          <a:xfrm>
            <a:off x="2947575" y="602550"/>
            <a:ext cx="58023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0" rtl="0" algn="l">
              <a:lnSpc>
                <a:spcPct val="115000"/>
              </a:lnSpc>
              <a:spcBef>
                <a:spcPts val="0"/>
              </a:spcBef>
              <a:spcAft>
                <a:spcPts val="0"/>
              </a:spcAft>
              <a:buSzPts val="2400"/>
              <a:buNone/>
            </a:pPr>
            <a:r>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&lt;body&gt;</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&lt;h1&gt;</a:t>
            </a:r>
            <a:r>
              <a:rPr lang="en-GB"/>
              <a:t>Hello World</a:t>
            </a:r>
            <a:r>
              <a:rPr lang="en-GB">
                <a:solidFill>
                  <a:schemeClr val="lt2"/>
                </a:solidFill>
              </a:rPr>
              <a:t>&lt;/h1&gt;</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&lt;/body&gt;</a:t>
            </a:r>
            <a:endParaRPr>
              <a:solidFill>
                <a:schemeClr val="lt2"/>
              </a:solidFill>
            </a:endParaRPr>
          </a:p>
          <a:p>
            <a:pPr indent="0" lvl="0" marL="0" rtl="0" algn="l">
              <a:lnSpc>
                <a:spcPct val="115000"/>
              </a:lnSpc>
              <a:spcBef>
                <a:spcPts val="0"/>
              </a:spcBef>
              <a:spcAft>
                <a:spcPts val="0"/>
              </a:spcAft>
              <a:buSzPts val="2400"/>
              <a:buNone/>
            </a:pPr>
            <a:r>
              <a:t/>
            </a:r>
            <a:endParaRPr>
              <a:solidFill>
                <a:schemeClr val="lt2"/>
              </a:solidFill>
            </a:endParaRPr>
          </a:p>
          <a:p>
            <a:pPr indent="0" lvl="0" marL="0" rtl="0" algn="l">
              <a:lnSpc>
                <a:spcPct val="115000"/>
              </a:lnSpc>
              <a:spcBef>
                <a:spcPts val="0"/>
              </a:spcBef>
              <a:spcAft>
                <a:spcPts val="0"/>
              </a:spcAft>
              <a:buSzPts val="2400"/>
              <a:buNone/>
            </a:pPr>
            <a:r>
              <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0" rtl="0" algn="l">
              <a:lnSpc>
                <a:spcPct val="115000"/>
              </a:lnSpc>
              <a:spcBef>
                <a:spcPts val="0"/>
              </a:spcBef>
              <a:spcAft>
                <a:spcPts val="0"/>
              </a:spcAft>
              <a:buSzPts val="2400"/>
              <a:buNone/>
            </a:pPr>
            <a:r>
              <a:t/>
            </a:r>
            <a:endParaRPr>
              <a:solidFill>
                <a:schemeClr val="lt2"/>
              </a:solidFill>
            </a:endParaRPr>
          </a:p>
        </p:txBody>
      </p:sp>
      <p:sp>
        <p:nvSpPr>
          <p:cNvPr id="272" name="Google Shape;272;g6e28a450c9_1_50"/>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All visual content goes inside the body Tag.</a:t>
            </a:r>
            <a:endParaRPr b="0" i="0" sz="1400" u="none" cap="none" strike="noStrike">
              <a:solidFill>
                <a:srgbClr val="000000"/>
              </a:solidFill>
              <a:latin typeface="Proxima Nova"/>
              <a:ea typeface="Proxima Nova"/>
              <a:cs typeface="Proxima Nova"/>
              <a:sym typeface="Proxima Nova"/>
            </a:endParaRPr>
          </a:p>
        </p:txBody>
      </p:sp>
      <p:sp>
        <p:nvSpPr>
          <p:cNvPr id="273" name="Google Shape;273;g6e28a450c9_1_50"/>
          <p:cNvSpPr txBox="1"/>
          <p:nvPr/>
        </p:nvSpPr>
        <p:spPr>
          <a:xfrm>
            <a:off x="7015200" y="1677075"/>
            <a:ext cx="1916100" cy="123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Everything goes inside the HTML tag</a:t>
            </a:r>
            <a:endParaRPr b="0" i="0" sz="1400" u="none" cap="none" strike="noStrike">
              <a:solidFill>
                <a:srgbClr val="000000"/>
              </a:solidFill>
              <a:latin typeface="Proxima Nova"/>
              <a:ea typeface="Proxima Nova"/>
              <a:cs typeface="Proxima Nova"/>
              <a:sym typeface="Proxima Nova"/>
            </a:endParaRPr>
          </a:p>
        </p:txBody>
      </p:sp>
      <p:sp>
        <p:nvSpPr>
          <p:cNvPr id="274" name="Google Shape;274;g6e28a450c9_1_50"/>
          <p:cNvSpPr/>
          <p:nvPr/>
        </p:nvSpPr>
        <p:spPr>
          <a:xfrm>
            <a:off x="4273975" y="781100"/>
            <a:ext cx="4618428" cy="3109579"/>
          </a:xfrm>
          <a:custGeom>
            <a:rect b="b" l="l" r="r" t="t"/>
            <a:pathLst>
              <a:path extrusionOk="0" h="140419" w="177666">
                <a:moveTo>
                  <a:pt x="0" y="5809"/>
                </a:moveTo>
                <a:cubicBezTo>
                  <a:pt x="15686" y="-3601"/>
                  <a:pt x="36717" y="867"/>
                  <a:pt x="54825" y="3451"/>
                </a:cubicBezTo>
                <a:cubicBezTo>
                  <a:pt x="74208" y="6217"/>
                  <a:pt x="93844" y="8434"/>
                  <a:pt x="112597" y="14062"/>
                </a:cubicBezTo>
                <a:cubicBezTo>
                  <a:pt x="132868" y="20145"/>
                  <a:pt x="155944" y="28926"/>
                  <a:pt x="166832" y="47075"/>
                </a:cubicBezTo>
                <a:cubicBezTo>
                  <a:pt x="170992" y="54008"/>
                  <a:pt x="178335" y="60851"/>
                  <a:pt x="177443" y="68887"/>
                </a:cubicBezTo>
                <a:cubicBezTo>
                  <a:pt x="175420" y="87108"/>
                  <a:pt x="148258" y="100783"/>
                  <a:pt x="130282" y="97184"/>
                </a:cubicBezTo>
                <a:cubicBezTo>
                  <a:pt x="123268" y="95780"/>
                  <a:pt x="122369" y="85147"/>
                  <a:pt x="117313" y="80088"/>
                </a:cubicBezTo>
                <a:cubicBezTo>
                  <a:pt x="110216" y="72987"/>
                  <a:pt x="99511" y="66999"/>
                  <a:pt x="97859" y="57097"/>
                </a:cubicBezTo>
                <a:cubicBezTo>
                  <a:pt x="94819" y="38871"/>
                  <a:pt x="126204" y="23997"/>
                  <a:pt x="144431" y="27032"/>
                </a:cubicBezTo>
                <a:cubicBezTo>
                  <a:pt x="156421" y="29029"/>
                  <a:pt x="168243" y="37242"/>
                  <a:pt x="174496" y="47665"/>
                </a:cubicBezTo>
                <a:cubicBezTo>
                  <a:pt x="177870" y="53289"/>
                  <a:pt x="177443" y="60560"/>
                  <a:pt x="177443" y="67119"/>
                </a:cubicBezTo>
                <a:cubicBezTo>
                  <a:pt x="177443" y="78607"/>
                  <a:pt x="175869" y="90979"/>
                  <a:pt x="169780" y="100721"/>
                </a:cubicBezTo>
                <a:cubicBezTo>
                  <a:pt x="160966" y="114823"/>
                  <a:pt x="144589" y="123546"/>
                  <a:pt x="129103" y="129607"/>
                </a:cubicBezTo>
                <a:cubicBezTo>
                  <a:pt x="113635" y="135660"/>
                  <a:pt x="96742" y="137856"/>
                  <a:pt x="80174" y="139039"/>
                </a:cubicBezTo>
                <a:cubicBezTo>
                  <a:pt x="70764" y="139711"/>
                  <a:pt x="61159" y="141317"/>
                  <a:pt x="51877" y="139629"/>
                </a:cubicBezTo>
                <a:cubicBezTo>
                  <a:pt x="38177" y="137138"/>
                  <a:pt x="24535" y="133144"/>
                  <a:pt x="10611" y="133144"/>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6e28a450c9_1_50"/>
          <p:cNvSpPr/>
          <p:nvPr/>
        </p:nvSpPr>
        <p:spPr>
          <a:xfrm>
            <a:off x="1444300" y="1856975"/>
            <a:ext cx="1503275" cy="943246"/>
          </a:xfrm>
          <a:custGeom>
            <a:rect b="b" l="l" r="r" t="t"/>
            <a:pathLst>
              <a:path extrusionOk="0" h="45392" w="60131">
                <a:moveTo>
                  <a:pt x="60131" y="0"/>
                </a:moveTo>
                <a:cubicBezTo>
                  <a:pt x="43505" y="6232"/>
                  <a:pt x="26524" y="13290"/>
                  <a:pt x="12970" y="24759"/>
                </a:cubicBezTo>
                <a:cubicBezTo>
                  <a:pt x="6769" y="30006"/>
                  <a:pt x="0" y="37268"/>
                  <a:pt x="0" y="45392"/>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g6e28a450c9_1_78"/>
          <p:cNvSpPr/>
          <p:nvPr/>
        </p:nvSpPr>
        <p:spPr>
          <a:xfrm>
            <a:off x="3345475" y="913750"/>
            <a:ext cx="4436100" cy="1473900"/>
          </a:xfrm>
          <a:prstGeom prst="roundRect">
            <a:avLst>
              <a:gd fmla="val 6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6e28a450c9_1_78"/>
          <p:cNvSpPr txBox="1"/>
          <p:nvPr>
            <p:ph type="title"/>
          </p:nvPr>
        </p:nvSpPr>
        <p:spPr>
          <a:xfrm>
            <a:off x="3002400" y="678750"/>
            <a:ext cx="56712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0" rtl="0" algn="l">
              <a:lnSpc>
                <a:spcPct val="115000"/>
              </a:lnSpc>
              <a:spcBef>
                <a:spcPts val="0"/>
              </a:spcBef>
              <a:spcAft>
                <a:spcPts val="0"/>
              </a:spcAft>
              <a:buSzPts val="2400"/>
              <a:buNone/>
            </a:pPr>
            <a:r>
              <a:t/>
            </a:r>
            <a:endParaRPr>
              <a:solidFill>
                <a:schemeClr val="accent3"/>
              </a:solidFill>
            </a:endParaRPr>
          </a:p>
          <a:p>
            <a:pPr indent="0" lvl="0" marL="457200" rtl="0" algn="l">
              <a:lnSpc>
                <a:spcPct val="115000"/>
              </a:lnSpc>
              <a:spcBef>
                <a:spcPts val="0"/>
              </a:spcBef>
              <a:spcAft>
                <a:spcPts val="0"/>
              </a:spcAft>
              <a:buSzPts val="2400"/>
              <a:buNone/>
            </a:pPr>
            <a:r>
              <a:rPr lang="en-GB">
                <a:solidFill>
                  <a:schemeClr val="lt2"/>
                </a:solidFill>
              </a:rPr>
              <a:t>&lt;head&gt;</a:t>
            </a:r>
            <a:endParaRPr>
              <a:solidFill>
                <a:schemeClr val="lt2"/>
              </a:solidFill>
            </a:endParaRPr>
          </a:p>
          <a:p>
            <a:pPr indent="0" lvl="0" marL="457200" rtl="0" algn="l">
              <a:lnSpc>
                <a:spcPct val="115000"/>
              </a:lnSpc>
              <a:spcBef>
                <a:spcPts val="0"/>
              </a:spcBef>
              <a:spcAft>
                <a:spcPts val="0"/>
              </a:spcAft>
              <a:buSzPts val="2400"/>
              <a:buNone/>
            </a:pPr>
            <a:r>
              <a:rPr lang="en-GB">
                <a:solidFill>
                  <a:schemeClr val="lt2"/>
                </a:solidFill>
              </a:rPr>
              <a:t>  	&lt;title&gt;</a:t>
            </a:r>
            <a:r>
              <a:rPr lang="en-GB"/>
              <a:t>My website</a:t>
            </a:r>
            <a:r>
              <a:rPr lang="en-GB">
                <a:solidFill>
                  <a:schemeClr val="lt2"/>
                </a:solidFill>
              </a:rPr>
              <a:t>&lt;/title&gt;</a:t>
            </a:r>
            <a:endParaRPr>
              <a:solidFill>
                <a:schemeClr val="lt2"/>
              </a:solidFill>
            </a:endParaRPr>
          </a:p>
          <a:p>
            <a:pPr indent="0" lvl="0" marL="457200" rtl="0" algn="l">
              <a:lnSpc>
                <a:spcPct val="115000"/>
              </a:lnSpc>
              <a:spcBef>
                <a:spcPts val="0"/>
              </a:spcBef>
              <a:spcAft>
                <a:spcPts val="0"/>
              </a:spcAft>
              <a:buSzPts val="2400"/>
              <a:buNone/>
            </a:pPr>
            <a:r>
              <a:rPr lang="en-GB">
                <a:solidFill>
                  <a:schemeClr val="lt2"/>
                </a:solidFill>
              </a:rPr>
              <a:t>&lt;/head&gt;</a:t>
            </a:r>
            <a:endParaRPr>
              <a:solidFill>
                <a:schemeClr val="lt2"/>
              </a:solidFill>
            </a:endParaRPr>
          </a:p>
          <a:p>
            <a:pPr indent="0" lvl="0" marL="0" rtl="0" algn="l">
              <a:lnSpc>
                <a:spcPct val="115000"/>
              </a:lnSpc>
              <a:spcBef>
                <a:spcPts val="0"/>
              </a:spcBef>
              <a:spcAft>
                <a:spcPts val="0"/>
              </a:spcAft>
              <a:buSzPts val="2400"/>
              <a:buNone/>
            </a:pPr>
            <a:r>
              <a:t/>
            </a:r>
            <a:endParaRPr>
              <a:solidFill>
                <a:schemeClr val="lt2"/>
              </a:solidFill>
            </a:endParaRPr>
          </a:p>
          <a:p>
            <a:pPr indent="0" lvl="0" marL="0" rtl="0" algn="l">
              <a:lnSpc>
                <a:spcPct val="115000"/>
              </a:lnSpc>
              <a:spcBef>
                <a:spcPts val="0"/>
              </a:spcBef>
              <a:spcAft>
                <a:spcPts val="0"/>
              </a:spcAft>
              <a:buSzPts val="2400"/>
              <a:buNone/>
            </a:pPr>
            <a:r>
              <a:rPr lang="en-GB">
                <a:solidFill>
                  <a:schemeClr val="accent3"/>
                </a:solidFill>
              </a:rPr>
              <a:t>&lt;body&gt;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&lt;h1&gt;Hello World&lt;/h1&gt;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&lt;/body&gt;</a:t>
            </a:r>
            <a:endParaRPr>
              <a:solidFill>
                <a:schemeClr val="lt2"/>
              </a:solidFill>
            </a:endParaRPr>
          </a:p>
          <a:p>
            <a:pPr indent="0" lvl="0" marL="0" rtl="0" algn="l">
              <a:lnSpc>
                <a:spcPct val="115000"/>
              </a:lnSpc>
              <a:spcBef>
                <a:spcPts val="0"/>
              </a:spcBef>
              <a:spcAft>
                <a:spcPts val="0"/>
              </a:spcAft>
              <a:buSzPts val="2400"/>
              <a:buNone/>
            </a:pPr>
            <a:r>
              <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0" rtl="0" algn="l">
              <a:lnSpc>
                <a:spcPct val="115000"/>
              </a:lnSpc>
              <a:spcBef>
                <a:spcPts val="0"/>
              </a:spcBef>
              <a:spcAft>
                <a:spcPts val="0"/>
              </a:spcAft>
              <a:buSzPts val="2400"/>
              <a:buNone/>
            </a:pPr>
            <a:r>
              <a:t/>
            </a:r>
            <a:endParaRPr>
              <a:solidFill>
                <a:schemeClr val="lt2"/>
              </a:solidFill>
            </a:endParaRPr>
          </a:p>
        </p:txBody>
      </p:sp>
      <p:sp>
        <p:nvSpPr>
          <p:cNvPr id="282" name="Google Shape;282;g6e28a450c9_1_78"/>
          <p:cNvSpPr txBox="1"/>
          <p:nvPr/>
        </p:nvSpPr>
        <p:spPr>
          <a:xfrm>
            <a:off x="479575" y="2706975"/>
            <a:ext cx="1731000" cy="102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Non-visual content goes inside the head Tag.</a:t>
            </a:r>
            <a:endParaRPr b="0" i="0" sz="1400" u="none" cap="none" strike="noStrike">
              <a:solidFill>
                <a:srgbClr val="000000"/>
              </a:solidFill>
              <a:latin typeface="Proxima Nova"/>
              <a:ea typeface="Proxima Nova"/>
              <a:cs typeface="Proxima Nova"/>
              <a:sym typeface="Proxima Nova"/>
            </a:endParaRPr>
          </a:p>
        </p:txBody>
      </p:sp>
      <p:sp>
        <p:nvSpPr>
          <p:cNvPr id="283" name="Google Shape;283;g6e28a450c9_1_78"/>
          <p:cNvSpPr/>
          <p:nvPr/>
        </p:nvSpPr>
        <p:spPr>
          <a:xfrm>
            <a:off x="1282200" y="1134627"/>
            <a:ext cx="2166450" cy="1423300"/>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g6e28a450c9_1_90"/>
          <p:cNvSpPr txBox="1"/>
          <p:nvPr>
            <p:ph type="title"/>
          </p:nvPr>
        </p:nvSpPr>
        <p:spPr>
          <a:xfrm>
            <a:off x="3253800" y="526350"/>
            <a:ext cx="54960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&lt;!DOCTYPE html&gt;</a:t>
            </a:r>
            <a:endParaRPr>
              <a:solidFill>
                <a:schemeClr val="lt2"/>
              </a:solidFill>
            </a:endParaRPr>
          </a:p>
          <a:p>
            <a:pPr indent="0" lvl="0" marL="0" rtl="0" algn="l">
              <a:lnSpc>
                <a:spcPct val="115000"/>
              </a:lnSpc>
              <a:spcBef>
                <a:spcPts val="0"/>
              </a:spcBef>
              <a:spcAft>
                <a:spcPts val="0"/>
              </a:spcAft>
              <a:buSzPts val="2400"/>
              <a:buNone/>
            </a:pPr>
            <a:r>
              <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457200" rtl="0" algn="l">
              <a:lnSpc>
                <a:spcPct val="115000"/>
              </a:lnSpc>
              <a:spcBef>
                <a:spcPts val="0"/>
              </a:spcBef>
              <a:spcAft>
                <a:spcPts val="0"/>
              </a:spcAft>
              <a:buSzPts val="2400"/>
              <a:buNone/>
            </a:pPr>
            <a:r>
              <a:rPr lang="en-GB">
                <a:solidFill>
                  <a:schemeClr val="accent3"/>
                </a:solidFill>
              </a:rPr>
              <a:t>&lt;head&gt;</a:t>
            </a:r>
            <a:endParaRPr>
              <a:solidFill>
                <a:schemeClr val="accent3"/>
              </a:solidFill>
            </a:endParaRPr>
          </a:p>
          <a:p>
            <a:pPr indent="0" lvl="0" marL="457200" rtl="0" algn="l">
              <a:lnSpc>
                <a:spcPct val="115000"/>
              </a:lnSpc>
              <a:spcBef>
                <a:spcPts val="0"/>
              </a:spcBef>
              <a:spcAft>
                <a:spcPts val="0"/>
              </a:spcAft>
              <a:buSzPts val="2400"/>
              <a:buNone/>
            </a:pPr>
            <a:r>
              <a:rPr lang="en-GB">
                <a:solidFill>
                  <a:schemeClr val="accent3"/>
                </a:solidFill>
              </a:rPr>
              <a:t>  	&lt;title&gt;My website&lt;/title&gt;</a:t>
            </a:r>
            <a:endParaRPr>
              <a:solidFill>
                <a:schemeClr val="accent3"/>
              </a:solidFill>
            </a:endParaRPr>
          </a:p>
          <a:p>
            <a:pPr indent="0" lvl="0" marL="457200" rtl="0" algn="l">
              <a:lnSpc>
                <a:spcPct val="115000"/>
              </a:lnSpc>
              <a:spcBef>
                <a:spcPts val="0"/>
              </a:spcBef>
              <a:spcAft>
                <a:spcPts val="0"/>
              </a:spcAft>
              <a:buSzPts val="2400"/>
              <a:buNone/>
            </a:pPr>
            <a:r>
              <a:rPr lang="en-GB">
                <a:solidFill>
                  <a:schemeClr val="accent3"/>
                </a:solidFill>
              </a:rPr>
              <a:t>&lt;/head&gt;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&lt;body&gt;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&lt;h1&gt;Hello World&lt;/h1&gt;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&lt;/body&gt;</a:t>
            </a:r>
            <a:endParaRPr>
              <a:solidFill>
                <a:schemeClr val="accent3"/>
              </a:solidFill>
            </a:endParaRPr>
          </a:p>
          <a:p>
            <a:pPr indent="0" lvl="0" marL="0" rtl="0" algn="l">
              <a:lnSpc>
                <a:spcPct val="115000"/>
              </a:lnSpc>
              <a:spcBef>
                <a:spcPts val="0"/>
              </a:spcBef>
              <a:spcAft>
                <a:spcPts val="0"/>
              </a:spcAft>
              <a:buSzPts val="2400"/>
              <a:buNone/>
            </a:pPr>
            <a:r>
              <a:rPr lang="en-GB">
                <a:solidFill>
                  <a:schemeClr val="accent3"/>
                </a:solidFill>
              </a:rPr>
              <a:t>&lt;/html&gt;</a:t>
            </a:r>
            <a:endParaRPr>
              <a:solidFill>
                <a:schemeClr val="accent3"/>
              </a:solidFill>
            </a:endParaRPr>
          </a:p>
          <a:p>
            <a:pPr indent="0" lvl="0" marL="0" rtl="0" algn="l">
              <a:lnSpc>
                <a:spcPct val="115000"/>
              </a:lnSpc>
              <a:spcBef>
                <a:spcPts val="0"/>
              </a:spcBef>
              <a:spcAft>
                <a:spcPts val="0"/>
              </a:spcAft>
              <a:buSzPts val="2400"/>
              <a:buNone/>
            </a:pPr>
            <a:r>
              <a:t/>
            </a:r>
            <a:endParaRPr>
              <a:solidFill>
                <a:schemeClr val="accent3"/>
              </a:solidFill>
            </a:endParaRPr>
          </a:p>
        </p:txBody>
      </p:sp>
      <p:sp>
        <p:nvSpPr>
          <p:cNvPr id="289" name="Google Shape;289;g6e28a450c9_1_90"/>
          <p:cNvSpPr txBox="1"/>
          <p:nvPr/>
        </p:nvSpPr>
        <p:spPr>
          <a:xfrm>
            <a:off x="557650" y="1565800"/>
            <a:ext cx="1893300" cy="11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All html pages must start with a doctype, which does not have a end tag.</a:t>
            </a:r>
            <a:endParaRPr b="0" i="0" sz="1400" u="none" cap="none" strike="noStrike">
              <a:solidFill>
                <a:srgbClr val="000000"/>
              </a:solidFill>
              <a:latin typeface="Proxima Nova"/>
              <a:ea typeface="Proxima Nova"/>
              <a:cs typeface="Proxima Nova"/>
              <a:sym typeface="Proxima Nova"/>
            </a:endParaRPr>
          </a:p>
        </p:txBody>
      </p:sp>
      <p:sp>
        <p:nvSpPr>
          <p:cNvPr id="290" name="Google Shape;290;g6e28a450c9_1_90"/>
          <p:cNvSpPr/>
          <p:nvPr/>
        </p:nvSpPr>
        <p:spPr>
          <a:xfrm rot="-1316699">
            <a:off x="1588903" y="638251"/>
            <a:ext cx="1477088" cy="619838"/>
          </a:xfrm>
          <a:custGeom>
            <a:rect b="b" l="l" r="r" t="t"/>
            <a:pathLst>
              <a:path extrusionOk="0" h="56932" w="86658">
                <a:moveTo>
                  <a:pt x="0" y="56932"/>
                </a:moveTo>
                <a:cubicBezTo>
                  <a:pt x="7703" y="53080"/>
                  <a:pt x="9694" y="42692"/>
                  <a:pt x="14737" y="35710"/>
                </a:cubicBezTo>
                <a:cubicBezTo>
                  <a:pt x="21741" y="26012"/>
                  <a:pt x="31446" y="18371"/>
                  <a:pt x="41266" y="11540"/>
                </a:cubicBezTo>
                <a:cubicBezTo>
                  <a:pt x="48119" y="6773"/>
                  <a:pt x="55416" y="1608"/>
                  <a:pt x="63667" y="339"/>
                </a:cubicBezTo>
                <a:cubicBezTo>
                  <a:pt x="71651" y="-889"/>
                  <a:pt x="80951" y="2286"/>
                  <a:pt x="86658" y="8003"/>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Page structure and Tags</a:t>
            </a:r>
            <a:endParaRPr/>
          </a:p>
        </p:txBody>
      </p:sp>
      <p:sp>
        <p:nvSpPr>
          <p:cNvPr id="296" name="Google Shape;296;p17"/>
          <p:cNvSpPr txBox="1"/>
          <p:nvPr>
            <p:ph idx="1" type="body"/>
          </p:nvPr>
        </p:nvSpPr>
        <p:spPr>
          <a:xfrm>
            <a:off x="311700" y="1152475"/>
            <a:ext cx="6846600" cy="34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&lt;!DOCTYPE html&gt;	</a:t>
            </a:r>
            <a:r>
              <a:rPr lang="en-GB"/>
              <a:t>- Declare the page is HTML format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&lt;html&gt; </a:t>
            </a:r>
            <a:r>
              <a:rPr lang="en-GB">
                <a:solidFill>
                  <a:schemeClr val="accent3"/>
                </a:solidFill>
                <a:latin typeface="Courier New"/>
                <a:ea typeface="Courier New"/>
                <a:cs typeface="Courier New"/>
                <a:sym typeface="Courier New"/>
              </a:rPr>
              <a:t>&lt;/html&gt;</a:t>
            </a:r>
            <a:r>
              <a:rPr lang="en-GB">
                <a:latin typeface="Courier New"/>
                <a:ea typeface="Courier New"/>
                <a:cs typeface="Courier New"/>
                <a:sym typeface="Courier New"/>
              </a:rPr>
              <a:t>	</a:t>
            </a:r>
            <a:r>
              <a:rPr lang="en-GB"/>
              <a:t>- surrounds everything</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&lt;head&gt; </a:t>
            </a:r>
            <a:r>
              <a:rPr lang="en-GB">
                <a:solidFill>
                  <a:schemeClr val="accent3"/>
                </a:solidFill>
                <a:latin typeface="Courier New"/>
                <a:ea typeface="Courier New"/>
                <a:cs typeface="Courier New"/>
                <a:sym typeface="Courier New"/>
              </a:rPr>
              <a:t>&lt;/head&gt;</a:t>
            </a:r>
            <a:r>
              <a:rPr lang="en-GB">
                <a:latin typeface="Courier New"/>
                <a:ea typeface="Courier New"/>
                <a:cs typeface="Courier New"/>
                <a:sym typeface="Courier New"/>
              </a:rPr>
              <a:t>	</a:t>
            </a:r>
            <a:r>
              <a:rPr lang="en-GB"/>
              <a:t>- non-visual content title, scripts, styles &amp; SEO meta info</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&lt;body&gt; </a:t>
            </a:r>
            <a:r>
              <a:rPr lang="en-GB">
                <a:solidFill>
                  <a:schemeClr val="accent3"/>
                </a:solidFill>
                <a:latin typeface="Courier New"/>
                <a:ea typeface="Courier New"/>
                <a:cs typeface="Courier New"/>
                <a:sym typeface="Courier New"/>
              </a:rPr>
              <a:t>&lt;/body&gt;</a:t>
            </a:r>
            <a:r>
              <a:rPr lang="en-GB">
                <a:solidFill>
                  <a:schemeClr val="lt2"/>
                </a:solidFill>
              </a:rPr>
              <a:t>	</a:t>
            </a:r>
            <a:r>
              <a:rPr lang="en-GB"/>
              <a:t>- contains the page visual content</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&lt;p&gt; </a:t>
            </a:r>
            <a:r>
              <a:rPr lang="en-GB">
                <a:solidFill>
                  <a:schemeClr val="accent3"/>
                </a:solidFill>
                <a:latin typeface="Courier New"/>
                <a:ea typeface="Courier New"/>
                <a:cs typeface="Courier New"/>
                <a:sym typeface="Courier New"/>
              </a:rPr>
              <a:t>&lt;/p&gt;</a:t>
            </a:r>
            <a:r>
              <a:rPr lang="en-GB">
                <a:latin typeface="Courier New"/>
                <a:ea typeface="Courier New"/>
                <a:cs typeface="Courier New"/>
                <a:sym typeface="Courier New"/>
              </a:rPr>
              <a:t>			</a:t>
            </a:r>
            <a:r>
              <a:rPr lang="en-GB"/>
              <a:t>- paragraph.</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 </a:t>
            </a:r>
            <a:r>
              <a:rPr lang="en-GB">
                <a:solidFill>
                  <a:schemeClr val="accent3"/>
                </a:solidFill>
                <a:latin typeface="Courier New"/>
                <a:ea typeface="Courier New"/>
                <a:cs typeface="Courier New"/>
                <a:sym typeface="Courier New"/>
              </a:rPr>
              <a:t>&lt;/div&gt;</a:t>
            </a:r>
            <a:r>
              <a:rPr lang="en-GB">
                <a:latin typeface="Courier New"/>
                <a:ea typeface="Courier New"/>
                <a:cs typeface="Courier New"/>
                <a:sym typeface="Courier New"/>
              </a:rPr>
              <a:t>		</a:t>
            </a:r>
            <a:r>
              <a:rPr lang="en-GB"/>
              <a:t>- divides content into blocks.</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&lt;img&gt;</a:t>
            </a:r>
            <a:r>
              <a:rPr lang="en-GB">
                <a:latin typeface="Courier New"/>
                <a:ea typeface="Courier New"/>
                <a:cs typeface="Courier New"/>
                <a:sym typeface="Courier New"/>
              </a:rPr>
              <a:t>			</a:t>
            </a:r>
            <a:r>
              <a:rPr lang="en-GB"/>
              <a:t>- displays Images</a:t>
            </a:r>
            <a:endParaRPr>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rPr lang="en-GB"/>
              <a:t>Not all, but most tags have a closing end tag.</a:t>
            </a:r>
            <a:endParaRPr>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302" name="Google Shape;302;p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Attributes, Classes and ID’s</a:t>
            </a:r>
            <a:endParaRPr/>
          </a:p>
        </p:txBody>
      </p:sp>
      <p:sp>
        <p:nvSpPr>
          <p:cNvPr id="308" name="Google Shape;308;p1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also contain attributes, which tell our browser extra information, for 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src</a:t>
            </a:r>
            <a:r>
              <a:rPr lang="en-GB"/>
              <a:t> 		- a location of another file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alt</a:t>
            </a:r>
            <a:r>
              <a:rPr lang="en-GB"/>
              <a:t>		- alternative text for images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href</a:t>
            </a:r>
            <a:r>
              <a:rPr lang="en-GB"/>
              <a:t>	 	- direction to another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ID</a:t>
            </a:r>
            <a:r>
              <a:rPr lang="en-GB"/>
              <a:t>  		- a unique identifier used once on page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class</a:t>
            </a:r>
            <a:r>
              <a:rPr lang="en-GB"/>
              <a:t>	- style selector can be used multiple times</a:t>
            </a:r>
            <a:endParaRPr/>
          </a:p>
          <a:p>
            <a:pPr indent="0" lvl="0" marL="0" rtl="0" algn="l">
              <a:lnSpc>
                <a:spcPct val="115000"/>
              </a:lnSpc>
              <a:spcBef>
                <a:spcPts val="1600"/>
              </a:spcBef>
              <a:spcAft>
                <a:spcPts val="1600"/>
              </a:spcAft>
              <a:buSzPts val="1400"/>
              <a:buNone/>
            </a:pPr>
            <a:r>
              <a:t/>
            </a:r>
            <a:endParaRPr/>
          </a:p>
        </p:txBody>
      </p:sp>
      <p:pic>
        <p:nvPicPr>
          <p:cNvPr id="309" name="Google Shape;309;p19"/>
          <p:cNvPicPr preferRelativeResize="0"/>
          <p:nvPr/>
        </p:nvPicPr>
        <p:blipFill rotWithShape="1">
          <a:blip r:embed="rId3">
            <a:alphaModFix/>
          </a:blip>
          <a:srcRect b="0" l="0" r="0" t="0"/>
          <a:stretch/>
        </p:blipFill>
        <p:spPr>
          <a:xfrm>
            <a:off x="5341375" y="1338412"/>
            <a:ext cx="3162400" cy="24666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6e28a450c9_1_98"/>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6e28a450c9_1_98"/>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&lt;img </a:t>
            </a:r>
            <a:r>
              <a:rPr lang="en-GB"/>
              <a:t>src="awesome.jpg"</a:t>
            </a:r>
            <a:r>
              <a:rPr lang="en-GB">
                <a:solidFill>
                  <a:schemeClr val="lt2"/>
                </a:solidFill>
              </a:rPr>
              <a:t>&gt;</a:t>
            </a:r>
            <a:endParaRPr>
              <a:solidFill>
                <a:schemeClr val="lt2"/>
              </a:solidFill>
            </a:endParaRPr>
          </a:p>
        </p:txBody>
      </p:sp>
      <p:sp>
        <p:nvSpPr>
          <p:cNvPr id="316" name="Google Shape;316;g6e28a450c9_1_98"/>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6e28a450c9_1_98"/>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Attribute</a:t>
            </a:r>
            <a:endParaRPr b="0" i="0" sz="1400" u="none" cap="none" strike="noStrike">
              <a:solidFill>
                <a:srgbClr val="000000"/>
              </a:solidFill>
              <a:latin typeface="Proxima Nova"/>
              <a:ea typeface="Proxima Nova"/>
              <a:cs typeface="Proxima Nova"/>
              <a:sym typeface="Proxima Nova"/>
            </a:endParaRPr>
          </a:p>
        </p:txBody>
      </p:sp>
      <p:sp>
        <p:nvSpPr>
          <p:cNvPr id="318" name="Google Shape;318;g6e28a450c9_1_9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The image tag does not need an end tag.</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g6e28a450c9_1_110"/>
          <p:cNvSpPr/>
          <p:nvPr/>
        </p:nvSpPr>
        <p:spPr>
          <a:xfrm>
            <a:off x="604250" y="2207100"/>
            <a:ext cx="80616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6e28a450c9_1_11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&lt;pizza </a:t>
            </a:r>
            <a:r>
              <a:rPr lang="en-GB"/>
              <a:t>size</a:t>
            </a:r>
            <a:r>
              <a:rPr lang="en-GB">
                <a:solidFill>
                  <a:schemeClr val="lt2"/>
                </a:solidFill>
              </a:rPr>
              <a:t>="large" </a:t>
            </a:r>
            <a:r>
              <a:rPr lang="en-GB"/>
              <a:t>crust</a:t>
            </a:r>
            <a:r>
              <a:rPr lang="en-GB">
                <a:solidFill>
                  <a:schemeClr val="lt2"/>
                </a:solidFill>
              </a:rPr>
              <a:t>="thin" </a:t>
            </a:r>
            <a:r>
              <a:rPr lang="en-GB"/>
              <a:t>type</a:t>
            </a:r>
            <a:r>
              <a:rPr lang="en-GB">
                <a:solidFill>
                  <a:schemeClr val="lt2"/>
                </a:solidFill>
              </a:rPr>
              <a:t>="pepperoni" &gt;</a:t>
            </a:r>
            <a:endParaRPr>
              <a:solidFill>
                <a:schemeClr val="lt2"/>
              </a:solidFill>
            </a:endParaRPr>
          </a:p>
        </p:txBody>
      </p:sp>
      <p:sp>
        <p:nvSpPr>
          <p:cNvPr id="325" name="Google Shape;325;g6e28a450c9_1_110"/>
          <p:cNvSpPr/>
          <p:nvPr/>
        </p:nvSpPr>
        <p:spPr>
          <a:xfrm rot="-9560256">
            <a:off x="2218663" y="2912932"/>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6e28a450c9_1_110"/>
          <p:cNvSpPr txBox="1"/>
          <p:nvPr/>
        </p:nvSpPr>
        <p:spPr>
          <a:xfrm>
            <a:off x="1199025" y="3570950"/>
            <a:ext cx="9498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Attribute</a:t>
            </a:r>
            <a:endParaRPr b="0" i="0" sz="1400" u="none" cap="none" strike="noStrike">
              <a:solidFill>
                <a:srgbClr val="000000"/>
              </a:solidFill>
              <a:latin typeface="Proxima Nova"/>
              <a:ea typeface="Proxima Nova"/>
              <a:cs typeface="Proxima Nova"/>
              <a:sym typeface="Proxima Nova"/>
            </a:endParaRPr>
          </a:p>
        </p:txBody>
      </p:sp>
      <p:sp>
        <p:nvSpPr>
          <p:cNvPr id="327" name="Google Shape;327;g6e28a450c9_1_11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attributes give extra information about our tag.</a:t>
            </a:r>
            <a:endParaRPr b="0" i="0" sz="1200" u="none" cap="none" strike="noStrike">
              <a:solidFill>
                <a:schemeClr val="accent3"/>
              </a:solidFill>
              <a:latin typeface="Proxima Nova"/>
              <a:ea typeface="Proxima Nova"/>
              <a:cs typeface="Proxima Nova"/>
              <a:sym typeface="Proxima Nova"/>
            </a:endParaRPr>
          </a:p>
        </p:txBody>
      </p:sp>
      <p:sp>
        <p:nvSpPr>
          <p:cNvPr id="328" name="Google Shape;328;g6e28a450c9_1_110"/>
          <p:cNvSpPr txBox="1"/>
          <p:nvPr/>
        </p:nvSpPr>
        <p:spPr>
          <a:xfrm>
            <a:off x="364700" y="526350"/>
            <a:ext cx="7903200" cy="75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accent4"/>
                </a:solidFill>
                <a:latin typeface="Proxima Nova"/>
                <a:ea typeface="Proxima Nova"/>
                <a:cs typeface="Proxima Nova"/>
                <a:sym typeface="Proxima Nova"/>
              </a:rPr>
              <a:t>If there was a HTML pizza tag it might look like this:</a:t>
            </a:r>
            <a:endParaRPr b="0" i="0" sz="2400" u="none" cap="none" strike="noStrike">
              <a:solidFill>
                <a:schemeClr val="accent4"/>
              </a:solidFill>
              <a:latin typeface="Proxima Nova"/>
              <a:ea typeface="Proxima Nova"/>
              <a:cs typeface="Proxima Nova"/>
              <a:sym typeface="Proxima Nova"/>
            </a:endParaRPr>
          </a:p>
        </p:txBody>
      </p:sp>
      <p:sp>
        <p:nvSpPr>
          <p:cNvPr id="329" name="Google Shape;329;g6e28a450c9_1_110"/>
          <p:cNvSpPr/>
          <p:nvPr/>
        </p:nvSpPr>
        <p:spPr>
          <a:xfrm rot="-9560256">
            <a:off x="4206763"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6e28a450c9_1_110"/>
          <p:cNvSpPr txBox="1"/>
          <p:nvPr/>
        </p:nvSpPr>
        <p:spPr>
          <a:xfrm>
            <a:off x="3187125" y="3548975"/>
            <a:ext cx="9498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Attribute</a:t>
            </a:r>
            <a:endParaRPr b="0" i="0" sz="1400" u="none" cap="none" strike="noStrike">
              <a:solidFill>
                <a:srgbClr val="000000"/>
              </a:solidFill>
              <a:latin typeface="Proxima Nova"/>
              <a:ea typeface="Proxima Nova"/>
              <a:cs typeface="Proxima Nova"/>
              <a:sym typeface="Proxima Nova"/>
            </a:endParaRPr>
          </a:p>
        </p:txBody>
      </p:sp>
      <p:sp>
        <p:nvSpPr>
          <p:cNvPr id="331" name="Google Shape;331;g6e28a450c9_1_110"/>
          <p:cNvSpPr/>
          <p:nvPr/>
        </p:nvSpPr>
        <p:spPr>
          <a:xfrm rot="-9560256">
            <a:off x="5942638" y="2890957"/>
            <a:ext cx="425220" cy="890962"/>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6e28a450c9_1_110"/>
          <p:cNvSpPr txBox="1"/>
          <p:nvPr/>
        </p:nvSpPr>
        <p:spPr>
          <a:xfrm>
            <a:off x="4923000" y="3548975"/>
            <a:ext cx="9498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Attribute</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6e36db35bc_0_9"/>
          <p:cNvSpPr txBox="1"/>
          <p:nvPr>
            <p:ph idx="1" type="subTitle"/>
          </p:nvPr>
        </p:nvSpPr>
        <p:spPr>
          <a:xfrm>
            <a:off x="311700" y="1044375"/>
            <a:ext cx="4510200" cy="30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Have you done any coding before? </a:t>
            </a:r>
            <a:endParaRPr/>
          </a:p>
          <a:p>
            <a:pPr indent="0" lvl="0" marL="0" rtl="0" algn="l">
              <a:lnSpc>
                <a:spcPct val="115000"/>
              </a:lnSpc>
              <a:spcBef>
                <a:spcPts val="0"/>
              </a:spcBef>
              <a:spcAft>
                <a:spcPts val="0"/>
              </a:spcAft>
              <a:buSzPts val="1800"/>
              <a:buNone/>
            </a:pPr>
            <a:r>
              <a:rPr lang="en-GB"/>
              <a:t>Made a website? </a:t>
            </a:r>
            <a:endParaRPr/>
          </a:p>
          <a:p>
            <a:pPr indent="0" lvl="0" marL="0" rtl="0" algn="l">
              <a:lnSpc>
                <a:spcPct val="115000"/>
              </a:lnSpc>
              <a:spcBef>
                <a:spcPts val="0"/>
              </a:spcBef>
              <a:spcAft>
                <a:spcPts val="0"/>
              </a:spcAft>
              <a:buSzPts val="1800"/>
              <a:buNone/>
            </a:pPr>
            <a:r>
              <a:rPr lang="en-GB"/>
              <a:t>Why are you here?</a:t>
            </a:r>
            <a:endParaRPr/>
          </a:p>
          <a:p>
            <a:pPr indent="0" lvl="0" marL="0" rtl="0" algn="l">
              <a:lnSpc>
                <a:spcPct val="115000"/>
              </a:lnSpc>
              <a:spcBef>
                <a:spcPts val="0"/>
              </a:spcBef>
              <a:spcAft>
                <a:spcPts val="0"/>
              </a:spcAft>
              <a:buSzPts val="1800"/>
              <a:buNone/>
            </a:pPr>
            <a:r>
              <a:rPr lang="en-GB"/>
              <a:t>Do you want to build websites or are you just interested in learning code?</a:t>
            </a:r>
            <a:endParaRPr/>
          </a:p>
        </p:txBody>
      </p:sp>
      <p:sp>
        <p:nvSpPr>
          <p:cNvPr id="106" name="Google Shape;106;g6e36db35bc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Who are you?</a:t>
            </a:r>
            <a:endParaRPr/>
          </a:p>
        </p:txBody>
      </p:sp>
      <p:pic>
        <p:nvPicPr>
          <p:cNvPr id="107" name="Google Shape;107;g6e36db35bc_0_9"/>
          <p:cNvPicPr preferRelativeResize="0"/>
          <p:nvPr/>
        </p:nvPicPr>
        <p:blipFill rotWithShape="1">
          <a:blip r:embed="rId3">
            <a:alphaModFix/>
          </a:blip>
          <a:srcRect b="0" l="0" r="0" t="0"/>
          <a:stretch/>
        </p:blipFill>
        <p:spPr>
          <a:xfrm>
            <a:off x="5281950" y="1211576"/>
            <a:ext cx="3413550" cy="2440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Examples...</a:t>
            </a:r>
            <a:endParaRPr/>
          </a:p>
        </p:txBody>
      </p:sp>
      <p:sp>
        <p:nvSpPr>
          <p:cNvPr id="338" name="Google Shape;338;p20"/>
          <p:cNvSpPr txBox="1"/>
          <p:nvPr>
            <p:ph idx="1" type="body"/>
          </p:nvPr>
        </p:nvSpPr>
        <p:spPr>
          <a:xfrm>
            <a:off x="311700" y="1152475"/>
            <a:ext cx="8346000" cy="32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class="intro"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 </a:t>
            </a:r>
            <a:r>
              <a:rPr lang="en-GB">
                <a:latin typeface="Courier New"/>
                <a:ea typeface="Courier New"/>
                <a:cs typeface="Courier New"/>
                <a:sym typeface="Courier New"/>
              </a:rPr>
              <a:t>id="intro"</a:t>
            </a:r>
            <a:r>
              <a:rPr lang="en-GB">
                <a:solidFill>
                  <a:schemeClr val="lt2"/>
                </a:solidFill>
                <a:latin typeface="Courier New"/>
                <a:ea typeface="Courier New"/>
                <a:cs typeface="Courier New"/>
                <a:sym typeface="Courier New"/>
              </a:rPr>
              <a:t>&gt;This is my content&lt;/p&gt;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&lt;a </a:t>
            </a:r>
            <a:r>
              <a:rPr lang="en-GB">
                <a:latin typeface="Courier New"/>
                <a:ea typeface="Courier New"/>
                <a:cs typeface="Courier New"/>
                <a:sym typeface="Courier New"/>
              </a:rPr>
              <a:t>href="https://www.placetogo.com"</a:t>
            </a:r>
            <a:r>
              <a:rPr lang="en-GB">
                <a:solidFill>
                  <a:schemeClr val="lt2"/>
                </a:solidFill>
                <a:latin typeface="Courier New"/>
                <a:ea typeface="Courier New"/>
                <a:cs typeface="Courier New"/>
                <a:sym typeface="Courier New"/>
              </a:rPr>
              <a:t>&gt;Go to this place&lt;/a&gt;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a:solidFill>
                <a:schemeClr val="lt2"/>
              </a:solidFill>
              <a:latin typeface="Courier New"/>
              <a:ea typeface="Courier New"/>
              <a:cs typeface="Courier New"/>
              <a:sym typeface="Courier New"/>
            </a:endParaRPr>
          </a:p>
        </p:txBody>
      </p:sp>
      <p:sp>
        <p:nvSpPr>
          <p:cNvPr id="339" name="Google Shape;339;p2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Class and ID is a name or label defined by us, which can later be used with css and javaScript.</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Nesting tags</a:t>
            </a:r>
            <a:endParaRPr/>
          </a:p>
        </p:txBody>
      </p:sp>
      <p:sp>
        <p:nvSpPr>
          <p:cNvPr id="345" name="Google Shape;345;p1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Tags are nested within tags, like layers of a cake or a Russian Doll.</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&lt;p&gt;</a:t>
            </a:r>
            <a:r>
              <a:rPr lang="en-GB">
                <a:latin typeface="Courier New"/>
                <a:ea typeface="Courier New"/>
                <a:cs typeface="Courier New"/>
                <a:sym typeface="Courier New"/>
              </a:rPr>
              <a:t>Some</a:t>
            </a:r>
            <a:r>
              <a:rPr lang="en-GB">
                <a:solidFill>
                  <a:schemeClr val="lt2"/>
                </a:solidFill>
                <a:latin typeface="Courier New"/>
                <a:ea typeface="Courier New"/>
                <a:cs typeface="Courier New"/>
                <a:sym typeface="Courier New"/>
              </a:rPr>
              <a:t> &lt;em&gt;</a:t>
            </a:r>
            <a:r>
              <a:rPr lang="en-GB">
                <a:latin typeface="Courier New"/>
                <a:ea typeface="Courier New"/>
                <a:cs typeface="Courier New"/>
                <a:sym typeface="Courier New"/>
              </a:rPr>
              <a:t>content</a:t>
            </a:r>
            <a:r>
              <a:rPr lang="en-GB">
                <a:solidFill>
                  <a:schemeClr val="lt2"/>
                </a:solidFill>
                <a:latin typeface="Courier New"/>
                <a:ea typeface="Courier New"/>
                <a:cs typeface="Courier New"/>
                <a:sym typeface="Courier New"/>
              </a:rPr>
              <a:t>&lt;/em&gt;&lt;/p&gt;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     &lt;/div&gt;</a:t>
            </a:r>
            <a:endParaRPr>
              <a:solidFill>
                <a:schemeClr val="lt2"/>
              </a:solidFill>
              <a:latin typeface="Courier New"/>
              <a:ea typeface="Courier New"/>
              <a:cs typeface="Courier New"/>
              <a:sym typeface="Courier New"/>
            </a:endParaRPr>
          </a:p>
          <a:p>
            <a:pPr indent="0" lvl="0" marL="0" rtl="0" algn="l">
              <a:lnSpc>
                <a:spcPct val="115000"/>
              </a:lnSpc>
              <a:spcBef>
                <a:spcPts val="0"/>
              </a:spcBef>
              <a:spcAft>
                <a:spcPts val="0"/>
              </a:spcAft>
              <a:buSzPts val="1400"/>
              <a:buNone/>
            </a:pPr>
            <a:r>
              <a:rPr lang="en-GB">
                <a:solidFill>
                  <a:schemeClr val="lt2"/>
                </a:solidFill>
                <a:latin typeface="Courier New"/>
                <a:ea typeface="Courier New"/>
                <a:cs typeface="Courier New"/>
                <a:sym typeface="Courier New"/>
              </a:rPr>
              <a:t>&lt;/div&gt;</a:t>
            </a:r>
            <a:endParaRPr>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Think of a div tag as a block, box or a container. Nesting makes it easier for us to position and style elements on the page.  </a:t>
            </a:r>
            <a:endParaRPr/>
          </a:p>
          <a:p>
            <a:pPr indent="0" lvl="0" marL="0" rtl="0" algn="l">
              <a:lnSpc>
                <a:spcPct val="115000"/>
              </a:lnSpc>
              <a:spcBef>
                <a:spcPts val="1600"/>
              </a:spcBef>
              <a:spcAft>
                <a:spcPts val="1600"/>
              </a:spcAft>
              <a:buSzPts val="1400"/>
              <a:buNone/>
            </a:pPr>
            <a:r>
              <a:rPr lang="en-GB"/>
              <a:t>We indent lines to make it easier to read.</a:t>
            </a:r>
            <a:endParaRPr>
              <a:latin typeface="Courier New"/>
              <a:ea typeface="Courier New"/>
              <a:cs typeface="Courier New"/>
              <a:sym typeface="Courier New"/>
            </a:endParaRPr>
          </a:p>
        </p:txBody>
      </p:sp>
      <p:pic>
        <p:nvPicPr>
          <p:cNvPr id="346" name="Google Shape;346;p18"/>
          <p:cNvPicPr preferRelativeResize="0"/>
          <p:nvPr/>
        </p:nvPicPr>
        <p:blipFill rotWithShape="1">
          <a:blip r:embed="rId3">
            <a:alphaModFix/>
          </a:blip>
          <a:srcRect b="0" l="0" r="39165" t="0"/>
          <a:stretch/>
        </p:blipFill>
        <p:spPr>
          <a:xfrm>
            <a:off x="5004576" y="0"/>
            <a:ext cx="4139425" cy="504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g6f01a22bc2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352" name="Google Shape;352;g6f01a22bc2_0_0"/>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build some HTML using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g7dd7364355_0_0"/>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358" name="Google Shape;358;g7dd7364355_0_0"/>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359" name="Google Shape;359;g7dd7364355_0_0"/>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CSS and Style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CSS style?</a:t>
            </a:r>
            <a:endParaRPr/>
          </a:p>
        </p:txBody>
      </p:sp>
      <p:sp>
        <p:nvSpPr>
          <p:cNvPr id="365" name="Google Shape;365;p2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(Cascading Style Sheets) is the style of a web page; it is the visual aspects and presentation of a website.</a:t>
            </a:r>
            <a:endParaRPr/>
          </a:p>
          <a:p>
            <a:pPr indent="0" lvl="0" marL="0" rtl="0" algn="l">
              <a:lnSpc>
                <a:spcPct val="115000"/>
              </a:lnSpc>
              <a:spcBef>
                <a:spcPts val="1600"/>
              </a:spcBef>
              <a:spcAft>
                <a:spcPts val="0"/>
              </a:spcAft>
              <a:buSzPts val="1400"/>
              <a:buNone/>
            </a:pPr>
            <a:r>
              <a:rPr lang="en-GB"/>
              <a:t>It styles page elements such as font, color, weight, spacing, positioning, backgrounds, link characteristics, and more. </a:t>
            </a:r>
            <a:endParaRPr/>
          </a:p>
          <a:p>
            <a:pPr indent="0" lvl="0" marL="0" rtl="0" algn="l">
              <a:lnSpc>
                <a:spcPct val="115000"/>
              </a:lnSpc>
              <a:spcBef>
                <a:spcPts val="1600"/>
              </a:spcBef>
              <a:spcAft>
                <a:spcPts val="0"/>
              </a:spcAft>
              <a:buSzPts val="1400"/>
              <a:buNone/>
            </a:pPr>
            <a:r>
              <a:rPr lang="en-GB"/>
              <a:t>It’s also used to adapt the style to different types of devices, such as large screens, small screens, or printers.</a:t>
            </a:r>
            <a:endParaRPr/>
          </a:p>
          <a:p>
            <a:pPr indent="0" lvl="0" marL="0" rtl="0" algn="l">
              <a:lnSpc>
                <a:spcPct val="115000"/>
              </a:lnSpc>
              <a:spcBef>
                <a:spcPts val="1600"/>
              </a:spcBef>
              <a:spcAft>
                <a:spcPts val="1600"/>
              </a:spcAft>
              <a:buSzPts val="1400"/>
              <a:buNone/>
            </a:pPr>
            <a:r>
              <a:t/>
            </a:r>
            <a:endParaRPr/>
          </a:p>
        </p:txBody>
      </p:sp>
      <p:pic>
        <p:nvPicPr>
          <p:cNvPr id="366" name="Google Shape;366;p25"/>
          <p:cNvPicPr preferRelativeResize="0"/>
          <p:nvPr/>
        </p:nvPicPr>
        <p:blipFill rotWithShape="1">
          <a:blip r:embed="rId3">
            <a:alphaModFix/>
          </a:blip>
          <a:srcRect b="0" l="0" r="0" t="0"/>
          <a:stretch/>
        </p:blipFill>
        <p:spPr>
          <a:xfrm>
            <a:off x="5074200" y="1170125"/>
            <a:ext cx="3917399" cy="2795297"/>
          </a:xfrm>
          <a:prstGeom prst="rect">
            <a:avLst/>
          </a:prstGeom>
          <a:noFill/>
          <a:ln>
            <a:noFill/>
          </a:ln>
        </p:spPr>
      </p:pic>
      <p:sp>
        <p:nvSpPr>
          <p:cNvPr id="367" name="Google Shape;367;p25"/>
          <p:cNvSpPr txBox="1"/>
          <p:nvPr/>
        </p:nvSpPr>
        <p:spPr>
          <a:xfrm rot="-835445">
            <a:off x="5459882" y="2643041"/>
            <a:ext cx="2007180" cy="1292887"/>
          </a:xfrm>
          <a:prstGeom prst="rect">
            <a:avLst/>
          </a:prstGeom>
          <a:noFill/>
          <a:ln>
            <a:noFill/>
          </a:ln>
          <a:effectLst>
            <a:outerShdw blurRad="100013" rotWithShape="0" algn="bl" dir="1980000" dist="209550">
              <a:srgbClr val="000000">
                <a:alpha val="85882"/>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Lobster"/>
                <a:ea typeface="Lobster"/>
                <a:cs typeface="Lobster"/>
                <a:sym typeface="Lobster"/>
              </a:rPr>
              <a:t>Stay Classy</a:t>
            </a:r>
            <a:endParaRPr b="0" i="0" sz="1400" u="none" cap="none" strike="noStrike">
              <a:solidFill>
                <a:srgbClr val="000000"/>
              </a:solidFill>
              <a:latin typeface="Lobster"/>
              <a:ea typeface="Lobster"/>
              <a:cs typeface="Lobster"/>
              <a:sym typeface="Lobs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g6e36db35bc_0_54"/>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2400"/>
              <a:buNone/>
            </a:pPr>
            <a:r>
              <a:rPr lang="en-GB"/>
              <a:t>CSS Syntax</a:t>
            </a:r>
            <a:endParaRPr/>
          </a:p>
          <a:p>
            <a:pPr indent="0" lvl="0" marL="0" rtl="0" algn="ctr">
              <a:lnSpc>
                <a:spcPct val="150000"/>
              </a:lnSpc>
              <a:spcBef>
                <a:spcPts val="0"/>
              </a:spcBef>
              <a:spcAft>
                <a:spcPts val="0"/>
              </a:spcAft>
              <a:buSzPts val="2400"/>
              <a:buNone/>
            </a:pPr>
            <a:r>
              <a:rPr lang="en-GB" sz="1400"/>
              <a:t>By specifying the html </a:t>
            </a:r>
            <a:r>
              <a:rPr lang="en-GB" sz="1400">
                <a:solidFill>
                  <a:schemeClr val="accent6"/>
                </a:solidFill>
              </a:rPr>
              <a:t>tag</a:t>
            </a:r>
            <a:r>
              <a:rPr lang="en-GB" sz="1400"/>
              <a:t>, </a:t>
            </a:r>
            <a:r>
              <a:rPr lang="en-GB" sz="1400">
                <a:solidFill>
                  <a:schemeClr val="accent6"/>
                </a:solidFill>
              </a:rPr>
              <a:t>class</a:t>
            </a:r>
            <a:r>
              <a:rPr lang="en-GB" sz="1400"/>
              <a:t>, or </a:t>
            </a:r>
            <a:r>
              <a:rPr lang="en-GB" sz="1400">
                <a:solidFill>
                  <a:schemeClr val="accent6"/>
                </a:solidFill>
              </a:rPr>
              <a:t>id</a:t>
            </a:r>
            <a:r>
              <a:rPr lang="en-GB" sz="1400"/>
              <a:t> we can attach styles.</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6e36db35bc_0_4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6e36db35bc_0_46"/>
          <p:cNvSpPr txBox="1"/>
          <p:nvPr>
            <p:ph type="title"/>
          </p:nvPr>
        </p:nvSpPr>
        <p:spPr>
          <a:xfrm>
            <a:off x="2991000" y="526350"/>
            <a:ext cx="57588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p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color: blue;</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379" name="Google Shape;379;g6e36db35bc_0_4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6e36db35bc_0_4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HTML Tag Selector</a:t>
            </a:r>
            <a:endParaRPr b="0" i="0" sz="1400" u="none" cap="none" strike="noStrike">
              <a:solidFill>
                <a:schemeClr val="lt2"/>
              </a:solidFill>
              <a:latin typeface="Proxima Nova"/>
              <a:ea typeface="Proxima Nova"/>
              <a:cs typeface="Proxima Nova"/>
              <a:sym typeface="Proxima Nova"/>
            </a:endParaRPr>
          </a:p>
        </p:txBody>
      </p:sp>
      <p:sp>
        <p:nvSpPr>
          <p:cNvPr id="381" name="Google Shape;381;g6e36db35bc_0_4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Here we have used a HTML tag selector, so this style will apply only to elements with this TAG.</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g6e28a450c9_1_145"/>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6e28a450c9_1_145"/>
          <p:cNvSpPr txBox="1"/>
          <p:nvPr>
            <p:ph type="title"/>
          </p:nvPr>
        </p:nvSpPr>
        <p:spPr>
          <a:xfrm>
            <a:off x="2953450" y="526350"/>
            <a:ext cx="57966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.thingamabob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color: blue;</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388" name="Google Shape;388;g6e28a450c9_1_145"/>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6e28a450c9_1_145"/>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Class Selector</a:t>
            </a:r>
            <a:endParaRPr b="0" i="0" sz="1400" u="none" cap="none" strike="noStrike">
              <a:solidFill>
                <a:schemeClr val="lt2"/>
              </a:solidFill>
              <a:latin typeface="Proxima Nova"/>
              <a:ea typeface="Proxima Nova"/>
              <a:cs typeface="Proxima Nova"/>
              <a:sym typeface="Proxima Nova"/>
            </a:endParaRPr>
          </a:p>
        </p:txBody>
      </p:sp>
      <p:sp>
        <p:nvSpPr>
          <p:cNvPr id="390" name="Google Shape;390;g6e28a450c9_1_14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An CLASS selector uses a period . so this style will apply only to elements with this CLASS.</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6e36db35bc_0_16"/>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6e36db35bc_0_16"/>
          <p:cNvSpPr txBox="1"/>
          <p:nvPr>
            <p:ph type="title"/>
          </p:nvPr>
        </p:nvSpPr>
        <p:spPr>
          <a:xfrm>
            <a:off x="2928425" y="526350"/>
            <a:ext cx="58215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#datethingy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color: blue;</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397" name="Google Shape;397;g6e36db35bc_0_16"/>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6e36db35bc_0_16"/>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Unique ID Selector</a:t>
            </a:r>
            <a:endParaRPr b="0" i="0" sz="1400" u="none" cap="none" strike="noStrike">
              <a:solidFill>
                <a:schemeClr val="lt2"/>
              </a:solidFill>
              <a:latin typeface="Proxima Nova"/>
              <a:ea typeface="Proxima Nova"/>
              <a:cs typeface="Proxima Nova"/>
              <a:sym typeface="Proxima Nova"/>
            </a:endParaRPr>
          </a:p>
        </p:txBody>
      </p:sp>
      <p:sp>
        <p:nvSpPr>
          <p:cNvPr id="399" name="Google Shape;399;g6e36db35bc_0_1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An ID selector uses a hash #,  this style will apply only to elements with this ID.</a:t>
            </a:r>
            <a:endParaRPr b="0" i="0" sz="1200" u="none" cap="none" strike="noStrike">
              <a:solidFill>
                <a:schemeClr val="accent3"/>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6e36db35bc_0_33"/>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6e36db35bc_0_33"/>
          <p:cNvSpPr txBox="1"/>
          <p:nvPr>
            <p:ph type="title"/>
          </p:nvPr>
        </p:nvSpPr>
        <p:spPr>
          <a:xfrm>
            <a:off x="2915900" y="526350"/>
            <a:ext cx="58341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.thumbnail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border: solid 1px black;</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406" name="Google Shape;406;g6e36db35bc_0_33"/>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6e36db35bc_0_33"/>
          <p:cNvSpPr txBox="1"/>
          <p:nvPr/>
        </p:nvSpPr>
        <p:spPr>
          <a:xfrm>
            <a:off x="3493925" y="831275"/>
            <a:ext cx="30576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ID and Class names can be anything, but try to make it something relevant and meaningful!</a:t>
            </a:r>
            <a:endParaRPr b="0" i="0" sz="1400" u="none" cap="none" strike="noStrike">
              <a:solidFill>
                <a:schemeClr val="lt2"/>
              </a:solidFill>
              <a:latin typeface="Proxima Nova"/>
              <a:ea typeface="Proxima Nova"/>
              <a:cs typeface="Proxima Nova"/>
              <a:sym typeface="Proxima Nova"/>
            </a:endParaRPr>
          </a:p>
        </p:txBody>
      </p:sp>
      <p:sp>
        <p:nvSpPr>
          <p:cNvPr id="408" name="Google Shape;408;g6e36db35bc_0_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Class selector example</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g7d37baf9c5_0_0"/>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113" name="Google Shape;113;g7d37baf9c5_0_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t>Welcome to the language of the World Wide Web.</a:t>
            </a:r>
            <a:endParaRPr/>
          </a:p>
          <a:p>
            <a:pPr indent="0" lvl="0" marL="0" rtl="0" algn="ctr">
              <a:lnSpc>
                <a:spcPct val="150000"/>
              </a:lnSpc>
              <a:spcBef>
                <a:spcPts val="0"/>
              </a:spcBef>
              <a:spcAft>
                <a:spcPts val="0"/>
              </a:spcAft>
              <a:buSzPts val="2400"/>
              <a:buNone/>
            </a:pPr>
            <a:r>
              <a:rPr lang="en-GB" sz="1400"/>
              <a:t>We’re going to be covering a lot of information.</a:t>
            </a:r>
            <a:endParaRPr sz="1400"/>
          </a:p>
          <a:p>
            <a:pPr indent="0" lvl="0" marL="0" rtl="0" algn="ctr">
              <a:lnSpc>
                <a:spcPct val="150000"/>
              </a:lnSpc>
              <a:spcBef>
                <a:spcPts val="0"/>
              </a:spcBef>
              <a:spcAft>
                <a:spcPts val="0"/>
              </a:spcAft>
              <a:buSzPts val="2400"/>
              <a:buNone/>
            </a:pPr>
            <a:r>
              <a:rPr lang="en-GB" sz="1400"/>
              <a:t>I will provide reference material for you to keep.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6e28a450c9_1_157"/>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t>There are LOADS </a:t>
            </a:r>
            <a:br>
              <a:rPr lang="en-GB"/>
            </a:br>
            <a:r>
              <a:rPr lang="en-GB"/>
              <a:t>of style properties and values.</a:t>
            </a:r>
            <a:endParaRPr/>
          </a:p>
          <a:p>
            <a:pPr indent="0" lvl="0" marL="0" rtl="0" algn="l">
              <a:lnSpc>
                <a:spcPct val="115000"/>
              </a:lnSpc>
              <a:spcBef>
                <a:spcPts val="0"/>
              </a:spcBef>
              <a:spcAft>
                <a:spcPts val="0"/>
              </a:spcAft>
              <a:buSzPts val="2400"/>
              <a:buNone/>
            </a:pPr>
            <a:r>
              <a:t/>
            </a:r>
            <a:endParaRPr/>
          </a:p>
        </p:txBody>
      </p:sp>
      <p:sp>
        <p:nvSpPr>
          <p:cNvPr id="414" name="Google Shape;414;g6e28a450c9_1_157"/>
          <p:cNvSpPr txBox="1"/>
          <p:nvPr/>
        </p:nvSpPr>
        <p:spPr>
          <a:xfrm>
            <a:off x="814775" y="3864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font-family</a:t>
            </a:r>
            <a:endParaRPr b="0" i="0" sz="1400" u="none" cap="none" strike="noStrike">
              <a:solidFill>
                <a:srgbClr val="000000"/>
              </a:solidFill>
              <a:latin typeface="Proxima Nova"/>
              <a:ea typeface="Proxima Nova"/>
              <a:cs typeface="Proxima Nova"/>
              <a:sym typeface="Proxima Nova"/>
            </a:endParaRPr>
          </a:p>
        </p:txBody>
      </p:sp>
      <p:sp>
        <p:nvSpPr>
          <p:cNvPr id="415" name="Google Shape;415;g6e28a450c9_1_157"/>
          <p:cNvSpPr txBox="1"/>
          <p:nvPr/>
        </p:nvSpPr>
        <p:spPr>
          <a:xfrm>
            <a:off x="2765238" y="425925"/>
            <a:ext cx="11502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background</a:t>
            </a:r>
            <a:endParaRPr b="0" i="0" sz="1400" u="none" cap="none" strike="noStrike">
              <a:solidFill>
                <a:srgbClr val="000000"/>
              </a:solidFill>
              <a:latin typeface="Proxima Nova"/>
              <a:ea typeface="Proxima Nova"/>
              <a:cs typeface="Proxima Nova"/>
              <a:sym typeface="Proxima Nova"/>
            </a:endParaRPr>
          </a:p>
        </p:txBody>
      </p:sp>
      <p:sp>
        <p:nvSpPr>
          <p:cNvPr id="416" name="Google Shape;416;g6e28a450c9_1_157"/>
          <p:cNvSpPr txBox="1"/>
          <p:nvPr/>
        </p:nvSpPr>
        <p:spPr>
          <a:xfrm>
            <a:off x="5923825" y="503875"/>
            <a:ext cx="9861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overflow</a:t>
            </a:r>
            <a:endParaRPr b="0" i="0" sz="1400" u="none" cap="none" strike="noStrike">
              <a:solidFill>
                <a:srgbClr val="000000"/>
              </a:solidFill>
              <a:latin typeface="Proxima Nova"/>
              <a:ea typeface="Proxima Nova"/>
              <a:cs typeface="Proxima Nova"/>
              <a:sym typeface="Proxima Nova"/>
            </a:endParaRPr>
          </a:p>
        </p:txBody>
      </p:sp>
      <p:sp>
        <p:nvSpPr>
          <p:cNvPr id="417" name="Google Shape;417;g6e28a450c9_1_157"/>
          <p:cNvSpPr txBox="1"/>
          <p:nvPr/>
        </p:nvSpPr>
        <p:spPr>
          <a:xfrm>
            <a:off x="1370875" y="979674"/>
            <a:ext cx="12054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font-weight</a:t>
            </a:r>
            <a:endParaRPr b="0" i="0" sz="1400" u="none" cap="none" strike="noStrike">
              <a:solidFill>
                <a:srgbClr val="000000"/>
              </a:solidFill>
              <a:latin typeface="Proxima Nova"/>
              <a:ea typeface="Proxima Nova"/>
              <a:cs typeface="Proxima Nova"/>
              <a:sym typeface="Proxima Nova"/>
            </a:endParaRPr>
          </a:p>
        </p:txBody>
      </p:sp>
      <p:sp>
        <p:nvSpPr>
          <p:cNvPr id="418" name="Google Shape;418;g6e28a450c9_1_157"/>
          <p:cNvSpPr txBox="1"/>
          <p:nvPr/>
        </p:nvSpPr>
        <p:spPr>
          <a:xfrm>
            <a:off x="5923825" y="391245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flex</a:t>
            </a:r>
            <a:endParaRPr b="0" i="0" sz="1400" u="none" cap="none" strike="noStrike">
              <a:solidFill>
                <a:srgbClr val="000000"/>
              </a:solidFill>
              <a:latin typeface="Proxima Nova"/>
              <a:ea typeface="Proxima Nova"/>
              <a:cs typeface="Proxima Nova"/>
              <a:sym typeface="Proxima Nova"/>
            </a:endParaRPr>
          </a:p>
        </p:txBody>
      </p:sp>
      <p:sp>
        <p:nvSpPr>
          <p:cNvPr id="419" name="Google Shape;419;g6e28a450c9_1_157"/>
          <p:cNvSpPr txBox="1"/>
          <p:nvPr/>
        </p:nvSpPr>
        <p:spPr>
          <a:xfrm>
            <a:off x="2845050" y="3334875"/>
            <a:ext cx="17268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background-image</a:t>
            </a:r>
            <a:endParaRPr b="0" i="0" sz="1400" u="none" cap="none" strike="noStrike">
              <a:solidFill>
                <a:srgbClr val="000000"/>
              </a:solidFill>
              <a:latin typeface="Proxima Nova"/>
              <a:ea typeface="Proxima Nova"/>
              <a:cs typeface="Proxima Nova"/>
              <a:sym typeface="Proxima Nova"/>
            </a:endParaRPr>
          </a:p>
        </p:txBody>
      </p:sp>
      <p:sp>
        <p:nvSpPr>
          <p:cNvPr id="420" name="Google Shape;420;g6e28a450c9_1_157"/>
          <p:cNvSpPr txBox="1"/>
          <p:nvPr/>
        </p:nvSpPr>
        <p:spPr>
          <a:xfrm>
            <a:off x="490250" y="265590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font-size</a:t>
            </a:r>
            <a:endParaRPr b="0" i="0" sz="1400" u="none" cap="none" strike="noStrike">
              <a:solidFill>
                <a:srgbClr val="000000"/>
              </a:solidFill>
              <a:latin typeface="Proxima Nova"/>
              <a:ea typeface="Proxima Nova"/>
              <a:cs typeface="Proxima Nova"/>
              <a:sym typeface="Proxima Nova"/>
            </a:endParaRPr>
          </a:p>
        </p:txBody>
      </p:sp>
      <p:sp>
        <p:nvSpPr>
          <p:cNvPr id="421" name="Google Shape;421;g6e28a450c9_1_157"/>
          <p:cNvSpPr txBox="1"/>
          <p:nvPr/>
        </p:nvSpPr>
        <p:spPr>
          <a:xfrm>
            <a:off x="814775" y="3810675"/>
            <a:ext cx="6783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float</a:t>
            </a:r>
            <a:endParaRPr b="0" i="0" sz="1400" u="none" cap="none" strike="noStrike">
              <a:solidFill>
                <a:srgbClr val="000000"/>
              </a:solidFill>
              <a:latin typeface="Proxima Nova"/>
              <a:ea typeface="Proxima Nova"/>
              <a:cs typeface="Proxima Nova"/>
              <a:sym typeface="Proxima Nova"/>
            </a:endParaRPr>
          </a:p>
        </p:txBody>
      </p:sp>
      <p:sp>
        <p:nvSpPr>
          <p:cNvPr id="422" name="Google Shape;422;g6e28a450c9_1_157"/>
          <p:cNvSpPr txBox="1"/>
          <p:nvPr/>
        </p:nvSpPr>
        <p:spPr>
          <a:xfrm>
            <a:off x="7455950" y="221602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line-height</a:t>
            </a:r>
            <a:endParaRPr b="0" i="0" sz="1400" u="none" cap="none" strike="noStrike">
              <a:solidFill>
                <a:srgbClr val="000000"/>
              </a:solidFill>
              <a:latin typeface="Proxima Nova"/>
              <a:ea typeface="Proxima Nova"/>
              <a:cs typeface="Proxima Nova"/>
              <a:sym typeface="Proxima Nova"/>
            </a:endParaRPr>
          </a:p>
        </p:txBody>
      </p:sp>
      <p:sp>
        <p:nvSpPr>
          <p:cNvPr id="423" name="Google Shape;423;g6e28a450c9_1_157"/>
          <p:cNvSpPr txBox="1"/>
          <p:nvPr/>
        </p:nvSpPr>
        <p:spPr>
          <a:xfrm>
            <a:off x="7529225" y="14829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height</a:t>
            </a:r>
            <a:endParaRPr b="0" i="0" sz="1400" u="none" cap="none" strike="noStrike">
              <a:solidFill>
                <a:srgbClr val="000000"/>
              </a:solidFill>
              <a:latin typeface="Proxima Nova"/>
              <a:ea typeface="Proxima Nova"/>
              <a:cs typeface="Proxima Nova"/>
              <a:sym typeface="Proxima Nova"/>
            </a:endParaRPr>
          </a:p>
        </p:txBody>
      </p:sp>
      <p:sp>
        <p:nvSpPr>
          <p:cNvPr id="424" name="Google Shape;424;g6e28a450c9_1_157"/>
          <p:cNvSpPr txBox="1"/>
          <p:nvPr/>
        </p:nvSpPr>
        <p:spPr>
          <a:xfrm>
            <a:off x="4231775" y="108135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width</a:t>
            </a:r>
            <a:endParaRPr b="0" i="0" sz="1400" u="none" cap="none" strike="noStrike">
              <a:solidFill>
                <a:srgbClr val="000000"/>
              </a:solidFill>
              <a:latin typeface="Proxima Nova"/>
              <a:ea typeface="Proxima Nova"/>
              <a:cs typeface="Proxima Nova"/>
              <a:sym typeface="Proxima Nova"/>
            </a:endParaRPr>
          </a:p>
        </p:txBody>
      </p:sp>
      <p:sp>
        <p:nvSpPr>
          <p:cNvPr id="425" name="Google Shape;425;g6e28a450c9_1_157"/>
          <p:cNvSpPr txBox="1"/>
          <p:nvPr/>
        </p:nvSpPr>
        <p:spPr>
          <a:xfrm>
            <a:off x="7529225" y="6537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position</a:t>
            </a:r>
            <a:endParaRPr b="0" i="0" sz="1400" u="none" cap="none" strike="noStrike">
              <a:solidFill>
                <a:srgbClr val="000000"/>
              </a:solidFill>
              <a:latin typeface="Proxima Nova"/>
              <a:ea typeface="Proxima Nova"/>
              <a:cs typeface="Proxima Nova"/>
              <a:sym typeface="Proxima Nova"/>
            </a:endParaRPr>
          </a:p>
        </p:txBody>
      </p:sp>
      <p:sp>
        <p:nvSpPr>
          <p:cNvPr id="426" name="Google Shape;426;g6e28a450c9_1_157"/>
          <p:cNvSpPr txBox="1"/>
          <p:nvPr/>
        </p:nvSpPr>
        <p:spPr>
          <a:xfrm>
            <a:off x="7376300" y="34248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transition</a:t>
            </a:r>
            <a:endParaRPr b="0" i="0" sz="1400" u="none" cap="none" strike="noStrike">
              <a:solidFill>
                <a:srgbClr val="000000"/>
              </a:solidFill>
              <a:latin typeface="Proxima Nova"/>
              <a:ea typeface="Proxima Nova"/>
              <a:cs typeface="Proxima Nova"/>
              <a:sym typeface="Proxima Nova"/>
            </a:endParaRPr>
          </a:p>
        </p:txBody>
      </p:sp>
      <p:sp>
        <p:nvSpPr>
          <p:cNvPr id="427" name="Google Shape;427;g6e28a450c9_1_157"/>
          <p:cNvSpPr txBox="1"/>
          <p:nvPr/>
        </p:nvSpPr>
        <p:spPr>
          <a:xfrm>
            <a:off x="4140100" y="413552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max-width</a:t>
            </a:r>
            <a:endParaRPr b="0" i="0" sz="1400" u="none" cap="none" strike="noStrike">
              <a:solidFill>
                <a:srgbClr val="000000"/>
              </a:solidFill>
              <a:latin typeface="Proxima Nova"/>
              <a:ea typeface="Proxima Nova"/>
              <a:cs typeface="Proxima Nova"/>
              <a:sym typeface="Proxima Nova"/>
            </a:endParaRPr>
          </a:p>
        </p:txBody>
      </p:sp>
      <p:sp>
        <p:nvSpPr>
          <p:cNvPr id="428" name="Google Shape;428;g6e28a450c9_1_157"/>
          <p:cNvSpPr txBox="1"/>
          <p:nvPr/>
        </p:nvSpPr>
        <p:spPr>
          <a:xfrm>
            <a:off x="4572000" y="449175"/>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display</a:t>
            </a:r>
            <a:endParaRPr b="0" i="0" sz="1400" u="none" cap="none" strike="noStrike">
              <a:solidFill>
                <a:srgbClr val="000000"/>
              </a:solidFill>
              <a:latin typeface="Proxima Nova"/>
              <a:ea typeface="Proxima Nova"/>
              <a:cs typeface="Proxima Nova"/>
              <a:sym typeface="Proxima Nova"/>
            </a:endParaRPr>
          </a:p>
        </p:txBody>
      </p:sp>
      <p:sp>
        <p:nvSpPr>
          <p:cNvPr id="429" name="Google Shape;429;g6e28a450c9_1_157"/>
          <p:cNvSpPr txBox="1"/>
          <p:nvPr/>
        </p:nvSpPr>
        <p:spPr>
          <a:xfrm>
            <a:off x="553100" y="1716900"/>
            <a:ext cx="732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margin</a:t>
            </a:r>
            <a:endParaRPr b="0" i="0" sz="1400" u="none" cap="none" strike="noStrike">
              <a:solidFill>
                <a:srgbClr val="000000"/>
              </a:solidFill>
              <a:latin typeface="Proxima Nova"/>
              <a:ea typeface="Proxima Nova"/>
              <a:cs typeface="Proxima Nova"/>
              <a:sym typeface="Proxima Nova"/>
            </a:endParaRPr>
          </a:p>
        </p:txBody>
      </p:sp>
      <p:sp>
        <p:nvSpPr>
          <p:cNvPr id="430" name="Google Shape;430;g6e28a450c9_1_157"/>
          <p:cNvSpPr txBox="1"/>
          <p:nvPr/>
        </p:nvSpPr>
        <p:spPr>
          <a:xfrm>
            <a:off x="1902150" y="3951900"/>
            <a:ext cx="11502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animation</a:t>
            </a:r>
            <a:endParaRPr b="0" i="0" sz="1400" u="none" cap="none" strike="noStrike">
              <a:solidFill>
                <a:srgbClr val="000000"/>
              </a:solidFill>
              <a:latin typeface="Proxima Nova"/>
              <a:ea typeface="Proxima Nova"/>
              <a:cs typeface="Proxima Nova"/>
              <a:sym typeface="Proxima Nova"/>
            </a:endParaRPr>
          </a:p>
        </p:txBody>
      </p:sp>
      <p:sp>
        <p:nvSpPr>
          <p:cNvPr id="431" name="Google Shape;431;g6e28a450c9_1_157"/>
          <p:cNvSpPr txBox="1"/>
          <p:nvPr/>
        </p:nvSpPr>
        <p:spPr>
          <a:xfrm>
            <a:off x="1482875" y="1743975"/>
            <a:ext cx="8187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border</a:t>
            </a:r>
            <a:endParaRPr b="0" i="0" sz="1400" u="none" cap="none" strike="noStrike">
              <a:solidFill>
                <a:srgbClr val="000000"/>
              </a:solidFill>
              <a:latin typeface="Proxima Nova"/>
              <a:ea typeface="Proxima Nova"/>
              <a:cs typeface="Proxima Nova"/>
              <a:sym typeface="Proxima Nova"/>
            </a:endParaRPr>
          </a:p>
        </p:txBody>
      </p:sp>
      <p:sp>
        <p:nvSpPr>
          <p:cNvPr id="432" name="Google Shape;432;g6e28a450c9_1_157"/>
          <p:cNvSpPr txBox="1"/>
          <p:nvPr/>
        </p:nvSpPr>
        <p:spPr>
          <a:xfrm>
            <a:off x="1482875" y="3101475"/>
            <a:ext cx="8187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opacity</a:t>
            </a:r>
            <a:endParaRPr b="0" i="0" sz="1400" u="none" cap="none" strike="noStrike">
              <a:solidFill>
                <a:srgbClr val="000000"/>
              </a:solidFill>
              <a:latin typeface="Proxima Nova"/>
              <a:ea typeface="Proxima Nova"/>
              <a:cs typeface="Proxima Nova"/>
              <a:sym typeface="Proxima Nova"/>
            </a:endParaRPr>
          </a:p>
        </p:txBody>
      </p:sp>
      <p:sp>
        <p:nvSpPr>
          <p:cNvPr id="433" name="Google Shape;433;g6e28a450c9_1_157"/>
          <p:cNvSpPr txBox="1"/>
          <p:nvPr/>
        </p:nvSpPr>
        <p:spPr>
          <a:xfrm>
            <a:off x="5880500" y="1160000"/>
            <a:ext cx="12939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transform</a:t>
            </a:r>
            <a:endParaRPr b="0" i="0" sz="1400" u="none" cap="none" strike="noStrike">
              <a:solidFill>
                <a:srgbClr val="000000"/>
              </a:solidFill>
              <a:latin typeface="Proxima Nova"/>
              <a:ea typeface="Proxima Nova"/>
              <a:cs typeface="Proxima Nova"/>
              <a:sym typeface="Proxima Nova"/>
            </a:endParaRPr>
          </a:p>
        </p:txBody>
      </p:sp>
      <p:sp>
        <p:nvSpPr>
          <p:cNvPr id="434" name="Google Shape;434;g6e28a450c9_1_157"/>
          <p:cNvSpPr txBox="1"/>
          <p:nvPr/>
        </p:nvSpPr>
        <p:spPr>
          <a:xfrm>
            <a:off x="7174400" y="4135525"/>
            <a:ext cx="8187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grid</a:t>
            </a:r>
            <a:endParaRPr b="0" i="0" sz="1400" u="none" cap="none" strike="noStrike">
              <a:solidFill>
                <a:srgbClr val="000000"/>
              </a:solidFill>
              <a:latin typeface="Proxima Nova"/>
              <a:ea typeface="Proxima Nova"/>
              <a:cs typeface="Proxima Nova"/>
              <a:sym typeface="Proxima Nova"/>
            </a:endParaRPr>
          </a:p>
        </p:txBody>
      </p:sp>
      <p:sp>
        <p:nvSpPr>
          <p:cNvPr id="435" name="Google Shape;435;g6e28a450c9_1_157"/>
          <p:cNvSpPr txBox="1"/>
          <p:nvPr/>
        </p:nvSpPr>
        <p:spPr>
          <a:xfrm>
            <a:off x="5115325" y="3334875"/>
            <a:ext cx="14685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text-decoration</a:t>
            </a:r>
            <a:endParaRPr b="0" i="0" sz="1400" u="none" cap="none" strike="noStrike">
              <a:solidFill>
                <a:srgbClr val="000000"/>
              </a:solidFill>
              <a:latin typeface="Proxima Nova"/>
              <a:ea typeface="Proxima Nova"/>
              <a:cs typeface="Proxima Nova"/>
              <a:sym typeface="Proxima Nova"/>
            </a:endParaRPr>
          </a:p>
        </p:txBody>
      </p:sp>
      <p:sp>
        <p:nvSpPr>
          <p:cNvPr id="436" name="Google Shape;436;g6e28a450c9_1_157"/>
          <p:cNvSpPr txBox="1"/>
          <p:nvPr/>
        </p:nvSpPr>
        <p:spPr>
          <a:xfrm>
            <a:off x="2845038" y="1199450"/>
            <a:ext cx="9429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padding</a:t>
            </a:r>
            <a:endParaRPr b="0" i="0" sz="1400" u="none" cap="none" strike="noStrike">
              <a:solidFill>
                <a:srgbClr val="000000"/>
              </a:solidFill>
              <a:latin typeface="Proxima Nova"/>
              <a:ea typeface="Proxima Nova"/>
              <a:cs typeface="Proxima Nova"/>
              <a:sym typeface="Proxima Nova"/>
            </a:endParaRPr>
          </a:p>
        </p:txBody>
      </p:sp>
      <p:sp>
        <p:nvSpPr>
          <p:cNvPr id="437" name="Google Shape;437;g6e28a450c9_1_157"/>
          <p:cNvSpPr txBox="1"/>
          <p:nvPr/>
        </p:nvSpPr>
        <p:spPr>
          <a:xfrm>
            <a:off x="8083825" y="2949075"/>
            <a:ext cx="818700" cy="4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color</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6e28a450c9_1_132"/>
          <p:cNvSpPr/>
          <p:nvPr/>
        </p:nvSpPr>
        <p:spPr>
          <a:xfrm>
            <a:off x="2520175" y="1855200"/>
            <a:ext cx="4141200" cy="1472400"/>
          </a:xfrm>
          <a:prstGeom prst="roundRect">
            <a:avLst>
              <a:gd fmla="val 816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6e28a450c9_1_132"/>
          <p:cNvSpPr txBox="1"/>
          <p:nvPr>
            <p:ph type="title"/>
          </p:nvPr>
        </p:nvSpPr>
        <p:spPr>
          <a:xfrm>
            <a:off x="2940925" y="526350"/>
            <a:ext cx="58089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p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solidFill>
                  <a:schemeClr val="accent6"/>
                </a:solidFill>
              </a:rPr>
              <a:t>color:</a:t>
            </a:r>
            <a:r>
              <a:rPr lang="en-GB">
                <a:solidFill>
                  <a:schemeClr val="lt2"/>
                </a:solidFill>
              </a:rPr>
              <a:t> </a:t>
            </a:r>
            <a:r>
              <a:rPr lang="en-GB">
                <a:solidFill>
                  <a:srgbClr val="E06666"/>
                </a:solidFill>
              </a:rPr>
              <a:t>red;</a:t>
            </a:r>
            <a:endParaRPr>
              <a:solidFill>
                <a:srgbClr val="E06666"/>
              </a:solidFill>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444" name="Google Shape;444;g6e28a450c9_1_132"/>
          <p:cNvSpPr/>
          <p:nvPr/>
        </p:nvSpPr>
        <p:spPr>
          <a:xfrm rot="2700000">
            <a:off x="2815933" y="11128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6e28a450c9_1_132"/>
          <p:cNvSpPr txBox="1"/>
          <p:nvPr/>
        </p:nvSpPr>
        <p:spPr>
          <a:xfrm>
            <a:off x="3493913" y="10930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Selector</a:t>
            </a:r>
            <a:endParaRPr b="0" i="0" sz="1400" u="none" cap="none" strike="noStrike">
              <a:solidFill>
                <a:schemeClr val="lt2"/>
              </a:solidFill>
              <a:latin typeface="Proxima Nova"/>
              <a:ea typeface="Proxima Nova"/>
              <a:cs typeface="Proxima Nova"/>
              <a:sym typeface="Proxima Nova"/>
            </a:endParaRPr>
          </a:p>
        </p:txBody>
      </p:sp>
      <p:sp>
        <p:nvSpPr>
          <p:cNvPr id="446" name="Google Shape;446;g6e28a450c9_1_13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Here we have used the paragraph selector, so this style will apply to all P tags.</a:t>
            </a:r>
            <a:endParaRPr b="0" i="0" sz="1200" u="none" cap="none" strike="noStrike">
              <a:solidFill>
                <a:schemeClr val="accent3"/>
              </a:solidFill>
              <a:latin typeface="Proxima Nova"/>
              <a:ea typeface="Proxima Nova"/>
              <a:cs typeface="Proxima Nova"/>
              <a:sym typeface="Proxima Nova"/>
            </a:endParaRPr>
          </a:p>
        </p:txBody>
      </p:sp>
      <p:sp>
        <p:nvSpPr>
          <p:cNvPr id="447" name="Google Shape;447;g6e28a450c9_1_132"/>
          <p:cNvSpPr txBox="1"/>
          <p:nvPr/>
        </p:nvSpPr>
        <p:spPr>
          <a:xfrm>
            <a:off x="1153092" y="3473600"/>
            <a:ext cx="11439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Property</a:t>
            </a:r>
            <a:endParaRPr b="0" i="0" sz="1400" u="none" cap="none" strike="noStrike">
              <a:solidFill>
                <a:schemeClr val="accent6"/>
              </a:solidFill>
              <a:latin typeface="Proxima Nova"/>
              <a:ea typeface="Proxima Nova"/>
              <a:cs typeface="Proxima Nova"/>
              <a:sym typeface="Proxima Nova"/>
            </a:endParaRPr>
          </a:p>
        </p:txBody>
      </p:sp>
      <p:sp>
        <p:nvSpPr>
          <p:cNvPr id="448" name="Google Shape;448;g6e28a450c9_1_132"/>
          <p:cNvSpPr txBox="1"/>
          <p:nvPr/>
        </p:nvSpPr>
        <p:spPr>
          <a:xfrm>
            <a:off x="4387667" y="3522500"/>
            <a:ext cx="11439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E06666"/>
                </a:solidFill>
                <a:latin typeface="Proxima Nova"/>
                <a:ea typeface="Proxima Nova"/>
                <a:cs typeface="Proxima Nova"/>
                <a:sym typeface="Proxima Nova"/>
              </a:rPr>
              <a:t>Value</a:t>
            </a:r>
            <a:endParaRPr b="0" i="0" sz="1400" u="none" cap="none" strike="noStrike">
              <a:solidFill>
                <a:srgbClr val="E06666"/>
              </a:solidFill>
              <a:latin typeface="Proxima Nova"/>
              <a:ea typeface="Proxima Nova"/>
              <a:cs typeface="Proxima Nova"/>
              <a:sym typeface="Proxima Nova"/>
            </a:endParaRPr>
          </a:p>
        </p:txBody>
      </p:sp>
      <p:sp>
        <p:nvSpPr>
          <p:cNvPr id="449" name="Google Shape;449;g6e28a450c9_1_132"/>
          <p:cNvSpPr/>
          <p:nvPr/>
        </p:nvSpPr>
        <p:spPr>
          <a:xfrm>
            <a:off x="1599975" y="2571750"/>
            <a:ext cx="1227027" cy="745981"/>
          </a:xfrm>
          <a:custGeom>
            <a:rect b="b" l="l" r="r" t="t"/>
            <a:pathLst>
              <a:path extrusionOk="0" h="22380" w="56932">
                <a:moveTo>
                  <a:pt x="0" y="22380"/>
                </a:moveTo>
                <a:cubicBezTo>
                  <a:pt x="3108" y="17720"/>
                  <a:pt x="5458" y="12001"/>
                  <a:pt x="10208" y="9031"/>
                </a:cubicBezTo>
                <a:cubicBezTo>
                  <a:pt x="23658" y="621"/>
                  <a:pt x="41069" y="0"/>
                  <a:pt x="56932"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6e28a450c9_1_132"/>
          <p:cNvSpPr/>
          <p:nvPr/>
        </p:nvSpPr>
        <p:spPr>
          <a:xfrm>
            <a:off x="4092301" y="2944750"/>
            <a:ext cx="246300" cy="804900"/>
          </a:xfrm>
          <a:custGeom>
            <a:rect b="b" l="l" r="r" t="t"/>
            <a:pathLst>
              <a:path extrusionOk="0" h="32196" w="9852">
                <a:moveTo>
                  <a:pt x="9852" y="32196"/>
                </a:moveTo>
                <a:cubicBezTo>
                  <a:pt x="406" y="26527"/>
                  <a:pt x="-2532" y="9855"/>
                  <a:pt x="2392" y="0"/>
                </a:cubicBezTo>
              </a:path>
            </a:pathLst>
          </a:cu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456" name="Google Shape;456;p3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style our HTML using CSS in Atom.</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rPr lang="en-GB"/>
              <a:t>Don’t worry if you don’t get through it all!!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css box model</a:t>
            </a:r>
            <a:endParaRPr/>
          </a:p>
        </p:txBody>
      </p:sp>
      <p:sp>
        <p:nvSpPr>
          <p:cNvPr id="462" name="Google Shape;462;p28"/>
          <p:cNvSpPr txBox="1"/>
          <p:nvPr>
            <p:ph idx="1" type="body"/>
          </p:nvPr>
        </p:nvSpPr>
        <p:spPr>
          <a:xfrm>
            <a:off x="311700" y="1152475"/>
            <a:ext cx="437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Every HTML element can be considered a box. </a:t>
            </a:r>
            <a:endParaRPr/>
          </a:p>
          <a:p>
            <a:pPr indent="0" lvl="0" marL="0" rtl="0" algn="l">
              <a:lnSpc>
                <a:spcPct val="115000"/>
              </a:lnSpc>
              <a:spcBef>
                <a:spcPts val="1600"/>
              </a:spcBef>
              <a:spcAft>
                <a:spcPts val="1600"/>
              </a:spcAft>
              <a:buSzPts val="1400"/>
              <a:buNone/>
            </a:pPr>
            <a:r>
              <a:rPr lang="en-GB"/>
              <a:t>In CSS, the term "box model" is used when talking about design and layout. It consists of: margins, borders, padding, and the actual content.</a:t>
            </a:r>
            <a:endParaRPr/>
          </a:p>
        </p:txBody>
      </p:sp>
      <p:pic>
        <p:nvPicPr>
          <p:cNvPr id="463" name="Google Shape;463;p28"/>
          <p:cNvPicPr preferRelativeResize="0"/>
          <p:nvPr/>
        </p:nvPicPr>
        <p:blipFill rotWithShape="1">
          <a:blip r:embed="rId3">
            <a:alphaModFix/>
          </a:blip>
          <a:srcRect b="0" l="0" r="0" t="0"/>
          <a:stretch/>
        </p:blipFill>
        <p:spPr>
          <a:xfrm>
            <a:off x="4921800" y="1170125"/>
            <a:ext cx="3829050" cy="2800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g6e28a450c9_1_1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Style resets</a:t>
            </a:r>
            <a:endParaRPr/>
          </a:p>
        </p:txBody>
      </p:sp>
      <p:sp>
        <p:nvSpPr>
          <p:cNvPr id="469" name="Google Shape;469;g6e28a450c9_1_12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 default styling for different browsers is different. So in order to get expected results we reset the styles first.</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One example is </a:t>
            </a:r>
            <a:r>
              <a:rPr lang="en-GB" u="sng">
                <a:solidFill>
                  <a:schemeClr val="hlink"/>
                </a:solidFill>
                <a:hlinkClick r:id="rId3"/>
              </a:rPr>
              <a:t>Normalize</a:t>
            </a:r>
            <a:r>
              <a:rPr lang="en-GB"/>
              <a:t>; “a stylesheet file that makes browsers render all elements more consistently and in line with modern standards”.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We basically setting what we think our default styling should be instead of letting the browser make that decision.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Web-fonts</a:t>
            </a:r>
            <a:endParaRPr/>
          </a:p>
        </p:txBody>
      </p:sp>
      <p:sp>
        <p:nvSpPr>
          <p:cNvPr id="475" name="Google Shape;475;p27"/>
          <p:cNvSpPr txBox="1"/>
          <p:nvPr>
            <p:ph idx="1" type="body"/>
          </p:nvPr>
        </p:nvSpPr>
        <p:spPr>
          <a:xfrm>
            <a:off x="311700" y="1152475"/>
            <a:ext cx="525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specify our font-family first.  Then we reference our font name in our style.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@font-face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font-family: Name;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url('fonts/name.eot');</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src: url('fonts/name.woff') format("woff"),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url('font/name.ttf') format("truetype"),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url('fonts/name.otf') format("opentype");</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h1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font-family: 'Name', sans-serif;</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g7e93934eb6_0_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Flexbox property</a:t>
            </a:r>
            <a:endParaRPr/>
          </a:p>
        </p:txBody>
      </p:sp>
      <p:sp>
        <p:nvSpPr>
          <p:cNvPr id="481" name="Google Shape;481;g7e93934eb6_0_2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 Flexible Box Layout Module, is usually referred to as flexbox, or just flex.</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Flexbox makes it easier to design a flexible responsive layout structure.</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It helps us distribute and align elements.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cxnSp>
        <p:nvCxnSpPr>
          <p:cNvPr id="486" name="Google Shape;486;g7e93934eb6_0_34"/>
          <p:cNvCxnSpPr/>
          <p:nvPr/>
        </p:nvCxnSpPr>
        <p:spPr>
          <a:xfrm>
            <a:off x="4441625" y="10950"/>
            <a:ext cx="0" cy="5121600"/>
          </a:xfrm>
          <a:prstGeom prst="straightConnector1">
            <a:avLst/>
          </a:prstGeom>
          <a:noFill/>
          <a:ln cap="flat" cmpd="sng" w="9525">
            <a:solidFill>
              <a:schemeClr val="dk2"/>
            </a:solidFill>
            <a:prstDash val="solid"/>
            <a:round/>
            <a:headEnd len="sm" w="sm" type="none"/>
            <a:tailEnd len="sm" w="sm" type="none"/>
          </a:ln>
        </p:spPr>
      </p:cxnSp>
      <p:sp>
        <p:nvSpPr>
          <p:cNvPr id="487" name="Google Shape;487;g7e93934eb6_0_34"/>
          <p:cNvSpPr/>
          <p:nvPr/>
        </p:nvSpPr>
        <p:spPr>
          <a:xfrm>
            <a:off x="438675" y="1469575"/>
            <a:ext cx="3333900" cy="2061600"/>
          </a:xfrm>
          <a:prstGeom prst="roundRect">
            <a:avLst>
              <a:gd fmla="val 2232"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7e93934eb6_0_34"/>
          <p:cNvSpPr txBox="1"/>
          <p:nvPr>
            <p:ph type="title"/>
          </p:nvPr>
        </p:nvSpPr>
        <p:spPr>
          <a:xfrm>
            <a:off x="686400" y="1546350"/>
            <a:ext cx="3228900" cy="21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800">
                <a:solidFill>
                  <a:schemeClr val="lt2"/>
                </a:solidFill>
              </a:rPr>
              <a:t>&lt;div class="container"&gt;</a:t>
            </a:r>
            <a:endParaRPr sz="1800">
              <a:solidFill>
                <a:schemeClr val="lt2"/>
              </a:solidFill>
            </a:endParaRPr>
          </a:p>
          <a:p>
            <a:pPr indent="0" lvl="0" marL="0" rtl="0" algn="l">
              <a:lnSpc>
                <a:spcPct val="100000"/>
              </a:lnSpc>
              <a:spcBef>
                <a:spcPts val="0"/>
              </a:spcBef>
              <a:spcAft>
                <a:spcPts val="0"/>
              </a:spcAft>
              <a:buSzPts val="2800"/>
              <a:buNone/>
            </a:pPr>
            <a:r>
              <a:rPr lang="en-GB" sz="1800">
                <a:solidFill>
                  <a:schemeClr val="accent6"/>
                </a:solidFill>
              </a:rPr>
              <a:t>  &lt;div&gt;1&lt;/div&gt;</a:t>
            </a:r>
            <a:endParaRPr sz="1800">
              <a:solidFill>
                <a:schemeClr val="accent6"/>
              </a:solidFill>
            </a:endParaRPr>
          </a:p>
          <a:p>
            <a:pPr indent="0" lvl="0" marL="0" rtl="0" algn="l">
              <a:lnSpc>
                <a:spcPct val="100000"/>
              </a:lnSpc>
              <a:spcBef>
                <a:spcPts val="0"/>
              </a:spcBef>
              <a:spcAft>
                <a:spcPts val="0"/>
              </a:spcAft>
              <a:buSzPts val="2800"/>
              <a:buNone/>
            </a:pPr>
            <a:r>
              <a:rPr lang="en-GB" sz="1800">
                <a:solidFill>
                  <a:schemeClr val="accent6"/>
                </a:solidFill>
              </a:rPr>
              <a:t>  &lt;div&gt;2&lt;/div&gt;</a:t>
            </a:r>
            <a:endParaRPr sz="1800">
              <a:solidFill>
                <a:schemeClr val="accent6"/>
              </a:solidFill>
            </a:endParaRPr>
          </a:p>
          <a:p>
            <a:pPr indent="0" lvl="0" marL="0" rtl="0" algn="l">
              <a:lnSpc>
                <a:spcPct val="100000"/>
              </a:lnSpc>
              <a:spcBef>
                <a:spcPts val="0"/>
              </a:spcBef>
              <a:spcAft>
                <a:spcPts val="0"/>
              </a:spcAft>
              <a:buSzPts val="2800"/>
              <a:buNone/>
            </a:pPr>
            <a:r>
              <a:rPr lang="en-GB" sz="1800">
                <a:solidFill>
                  <a:schemeClr val="accent6"/>
                </a:solidFill>
              </a:rPr>
              <a:t>  &lt;div&gt;3&lt;/div&gt;</a:t>
            </a:r>
            <a:endParaRPr sz="1800">
              <a:solidFill>
                <a:schemeClr val="accent6"/>
              </a:solidFill>
            </a:endParaRPr>
          </a:p>
          <a:p>
            <a:pPr indent="0" lvl="0" marL="0" rtl="0" algn="l">
              <a:lnSpc>
                <a:spcPct val="100000"/>
              </a:lnSpc>
              <a:spcBef>
                <a:spcPts val="0"/>
              </a:spcBef>
              <a:spcAft>
                <a:spcPts val="0"/>
              </a:spcAft>
              <a:buSzPts val="2800"/>
              <a:buNone/>
            </a:pPr>
            <a:r>
              <a:rPr lang="en-GB" sz="1800">
                <a:solidFill>
                  <a:schemeClr val="lt2"/>
                </a:solidFill>
              </a:rPr>
              <a:t>&lt;/div&gt;</a:t>
            </a:r>
            <a:endParaRPr sz="1800"/>
          </a:p>
          <a:p>
            <a:pPr indent="0" lvl="0" marL="0" rtl="0" algn="l">
              <a:lnSpc>
                <a:spcPct val="100000"/>
              </a:lnSpc>
              <a:spcBef>
                <a:spcPts val="0"/>
              </a:spcBef>
              <a:spcAft>
                <a:spcPts val="0"/>
              </a:spcAft>
              <a:buSzPts val="2800"/>
              <a:buNone/>
            </a:pPr>
            <a:r>
              <a:rPr lang="en-GB" sz="1800">
                <a:solidFill>
                  <a:schemeClr val="lt2"/>
                </a:solidFill>
              </a:rPr>
              <a:t>}</a:t>
            </a:r>
            <a:endParaRPr sz="1800">
              <a:solidFill>
                <a:schemeClr val="lt2"/>
              </a:solidFill>
            </a:endParaRPr>
          </a:p>
        </p:txBody>
      </p:sp>
      <p:sp>
        <p:nvSpPr>
          <p:cNvPr id="489" name="Google Shape;489;g7e93934eb6_0_34"/>
          <p:cNvSpPr txBox="1"/>
          <p:nvPr/>
        </p:nvSpPr>
        <p:spPr>
          <a:xfrm>
            <a:off x="686400" y="706750"/>
            <a:ext cx="1572900" cy="34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roxima Nova"/>
                <a:ea typeface="Proxima Nova"/>
                <a:cs typeface="Proxima Nova"/>
                <a:sym typeface="Proxima Nova"/>
              </a:rPr>
              <a:t>HTML</a:t>
            </a:r>
            <a:endParaRPr b="0" i="0" sz="1400" u="none" cap="none" strike="noStrike">
              <a:solidFill>
                <a:srgbClr val="FFFFFF"/>
              </a:solidFill>
              <a:latin typeface="Proxima Nova"/>
              <a:ea typeface="Proxima Nova"/>
              <a:cs typeface="Proxima Nova"/>
              <a:sym typeface="Proxima Nova"/>
            </a:endParaRPr>
          </a:p>
        </p:txBody>
      </p:sp>
      <p:sp>
        <p:nvSpPr>
          <p:cNvPr id="490" name="Google Shape;490;g7e93934eb6_0_34"/>
          <p:cNvSpPr txBox="1"/>
          <p:nvPr/>
        </p:nvSpPr>
        <p:spPr>
          <a:xfrm>
            <a:off x="4901075" y="706750"/>
            <a:ext cx="2030100" cy="54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roxima Nova"/>
                <a:ea typeface="Proxima Nova"/>
                <a:cs typeface="Proxima Nova"/>
                <a:sym typeface="Proxima Nova"/>
              </a:rPr>
              <a:t>In Browser</a:t>
            </a:r>
            <a:endParaRPr b="0" i="0" sz="1400" u="none" cap="none" strike="noStrike">
              <a:solidFill>
                <a:srgbClr val="FFFFFF"/>
              </a:solidFill>
              <a:latin typeface="Proxima Nova"/>
              <a:ea typeface="Proxima Nova"/>
              <a:cs typeface="Proxima Nova"/>
              <a:sym typeface="Proxima Nova"/>
            </a:endParaRPr>
          </a:p>
        </p:txBody>
      </p:sp>
      <p:sp>
        <p:nvSpPr>
          <p:cNvPr id="491" name="Google Shape;491;g7e93934eb6_0_34"/>
          <p:cNvSpPr/>
          <p:nvPr/>
        </p:nvSpPr>
        <p:spPr>
          <a:xfrm>
            <a:off x="4946100" y="1469575"/>
            <a:ext cx="3619200" cy="104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7e93934eb6_0_34"/>
          <p:cNvSpPr/>
          <p:nvPr/>
        </p:nvSpPr>
        <p:spPr>
          <a:xfrm>
            <a:off x="5098500"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7e93934eb6_0_34"/>
          <p:cNvSpPr/>
          <p:nvPr/>
        </p:nvSpPr>
        <p:spPr>
          <a:xfrm>
            <a:off x="6230167"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7e93934eb6_0_34"/>
          <p:cNvSpPr/>
          <p:nvPr/>
        </p:nvSpPr>
        <p:spPr>
          <a:xfrm>
            <a:off x="7361834" y="1621975"/>
            <a:ext cx="1070700" cy="684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7e93934eb6_0_34"/>
          <p:cNvSpPr/>
          <p:nvPr/>
        </p:nvSpPr>
        <p:spPr>
          <a:xfrm rot="2700000">
            <a:off x="2289533" y="635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7e93934eb6_0_34"/>
          <p:cNvSpPr txBox="1"/>
          <p:nvPr/>
        </p:nvSpPr>
        <p:spPr>
          <a:xfrm>
            <a:off x="2967518" y="615600"/>
            <a:ext cx="13974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Container</a:t>
            </a:r>
            <a:endParaRPr b="0" i="0" sz="1400" u="none" cap="none" strike="noStrike">
              <a:solidFill>
                <a:schemeClr val="lt2"/>
              </a:solidFill>
              <a:latin typeface="Proxima Nova"/>
              <a:ea typeface="Proxima Nova"/>
              <a:cs typeface="Proxima Nova"/>
              <a:sym typeface="Proxima Nova"/>
            </a:endParaRPr>
          </a:p>
        </p:txBody>
      </p:sp>
      <p:sp>
        <p:nvSpPr>
          <p:cNvPr id="497" name="Google Shape;497;g7e93934eb6_0_34"/>
          <p:cNvSpPr txBox="1"/>
          <p:nvPr/>
        </p:nvSpPr>
        <p:spPr>
          <a:xfrm>
            <a:off x="2628667" y="4002975"/>
            <a:ext cx="1143900" cy="511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Items</a:t>
            </a:r>
            <a:endParaRPr b="0" i="0" sz="1400" u="none" cap="none" strike="noStrike">
              <a:solidFill>
                <a:schemeClr val="accent6"/>
              </a:solidFill>
              <a:latin typeface="Proxima Nova"/>
              <a:ea typeface="Proxima Nova"/>
              <a:cs typeface="Proxima Nova"/>
              <a:sym typeface="Proxima Nova"/>
            </a:endParaRPr>
          </a:p>
        </p:txBody>
      </p:sp>
      <p:sp>
        <p:nvSpPr>
          <p:cNvPr id="498" name="Google Shape;498;g7e93934eb6_0_34"/>
          <p:cNvSpPr/>
          <p:nvPr/>
        </p:nvSpPr>
        <p:spPr>
          <a:xfrm flipH="1">
            <a:off x="2325094" y="2571750"/>
            <a:ext cx="1143906" cy="1354438"/>
          </a:xfrm>
          <a:custGeom>
            <a:rect b="b" l="l" r="r" t="t"/>
            <a:pathLst>
              <a:path extrusionOk="0" h="22380" w="56932">
                <a:moveTo>
                  <a:pt x="0" y="22380"/>
                </a:moveTo>
                <a:cubicBezTo>
                  <a:pt x="3108" y="17720"/>
                  <a:pt x="5458" y="12001"/>
                  <a:pt x="10208" y="9031"/>
                </a:cubicBezTo>
                <a:cubicBezTo>
                  <a:pt x="23658" y="621"/>
                  <a:pt x="41069" y="0"/>
                  <a:pt x="56932"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7e93934eb6_0_34"/>
          <p:cNvSpPr/>
          <p:nvPr/>
        </p:nvSpPr>
        <p:spPr>
          <a:xfrm rot="2700000">
            <a:off x="6609358" y="5349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7e93934eb6_0_34"/>
          <p:cNvSpPr txBox="1"/>
          <p:nvPr/>
        </p:nvSpPr>
        <p:spPr>
          <a:xfrm>
            <a:off x="7287343" y="515125"/>
            <a:ext cx="13974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Container</a:t>
            </a:r>
            <a:endParaRPr b="0" i="0" sz="1400" u="none" cap="none" strike="noStrike">
              <a:solidFill>
                <a:schemeClr val="lt2"/>
              </a:solidFill>
              <a:latin typeface="Proxima Nova"/>
              <a:ea typeface="Proxima Nova"/>
              <a:cs typeface="Proxima Nova"/>
              <a:sym typeface="Proxima Nova"/>
            </a:endParaRPr>
          </a:p>
        </p:txBody>
      </p:sp>
      <p:sp>
        <p:nvSpPr>
          <p:cNvPr id="501" name="Google Shape;501;g7e93934eb6_0_34"/>
          <p:cNvSpPr txBox="1"/>
          <p:nvPr/>
        </p:nvSpPr>
        <p:spPr>
          <a:xfrm>
            <a:off x="6183742" y="3774625"/>
            <a:ext cx="11439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Items</a:t>
            </a:r>
            <a:endParaRPr b="0" i="0" sz="1400" u="none" cap="none" strike="noStrike">
              <a:solidFill>
                <a:schemeClr val="accent6"/>
              </a:solidFill>
              <a:latin typeface="Proxima Nova"/>
              <a:ea typeface="Proxima Nova"/>
              <a:cs typeface="Proxima Nova"/>
              <a:sym typeface="Proxima Nova"/>
            </a:endParaRPr>
          </a:p>
        </p:txBody>
      </p:sp>
      <p:cxnSp>
        <p:nvCxnSpPr>
          <p:cNvPr id="502" name="Google Shape;502;g7e93934eb6_0_34"/>
          <p:cNvCxnSpPr/>
          <p:nvPr/>
        </p:nvCxnSpPr>
        <p:spPr>
          <a:xfrm rot="10800000">
            <a:off x="6821975" y="2140425"/>
            <a:ext cx="0" cy="1568400"/>
          </a:xfrm>
          <a:prstGeom prst="straightConnector1">
            <a:avLst/>
          </a:prstGeom>
          <a:noFill/>
          <a:ln cap="flat" cmpd="sng" w="28575">
            <a:solidFill>
              <a:schemeClr val="accent6"/>
            </a:solidFill>
            <a:prstDash val="solid"/>
            <a:round/>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g7e93934eb6_0_60"/>
          <p:cNvSpPr/>
          <p:nvPr/>
        </p:nvSpPr>
        <p:spPr>
          <a:xfrm>
            <a:off x="2520175" y="771325"/>
            <a:ext cx="4847400" cy="3626400"/>
          </a:xfrm>
          <a:prstGeom prst="roundRect">
            <a:avLst>
              <a:gd fmla="val 247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7e93934eb6_0_60"/>
          <p:cNvSpPr txBox="1"/>
          <p:nvPr>
            <p:ph type="title"/>
          </p:nvPr>
        </p:nvSpPr>
        <p:spPr>
          <a:xfrm>
            <a:off x="2905900" y="980150"/>
            <a:ext cx="4167900" cy="315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solidFill>
                  <a:schemeClr val="accent6"/>
                </a:solidFill>
              </a:rPr>
              <a:t>.container {</a:t>
            </a:r>
            <a:endParaRPr>
              <a:solidFill>
                <a:schemeClr val="accent6"/>
              </a:solidFill>
            </a:endParaRPr>
          </a:p>
          <a:p>
            <a:pPr indent="0" lvl="0" marL="0" rtl="0" algn="l">
              <a:lnSpc>
                <a:spcPct val="100000"/>
              </a:lnSpc>
              <a:spcBef>
                <a:spcPts val="0"/>
              </a:spcBef>
              <a:spcAft>
                <a:spcPts val="0"/>
              </a:spcAft>
              <a:buSzPts val="2800"/>
              <a:buNone/>
            </a:pPr>
            <a:r>
              <a:rPr lang="en-GB">
                <a:solidFill>
                  <a:schemeClr val="lt2"/>
                </a:solidFill>
              </a:rPr>
              <a:t>	  </a:t>
            </a:r>
            <a:r>
              <a:rPr lang="en-GB">
                <a:solidFill>
                  <a:srgbClr val="FFFFFF"/>
                </a:solidFill>
              </a:rPr>
              <a:t>display: flex;</a:t>
            </a:r>
            <a:endParaRPr>
              <a:solidFill>
                <a:srgbClr val="FFFFFF"/>
              </a:solidFill>
            </a:endParaRPr>
          </a:p>
          <a:p>
            <a:pPr indent="0" lvl="0" marL="457200" rtl="0" algn="l">
              <a:lnSpc>
                <a:spcPct val="100000"/>
              </a:lnSpc>
              <a:spcBef>
                <a:spcPts val="0"/>
              </a:spcBef>
              <a:spcAft>
                <a:spcPts val="0"/>
              </a:spcAft>
              <a:buSzPts val="2800"/>
              <a:buNone/>
            </a:pPr>
            <a:r>
              <a:rPr lang="en-GB">
                <a:solidFill>
                  <a:srgbClr val="FFFFFF"/>
                </a:solidFill>
              </a:rPr>
              <a:t>  flex-direction: row;</a:t>
            </a:r>
            <a:endParaRPr>
              <a:solidFill>
                <a:srgbClr val="FFFFFF"/>
              </a:solidFill>
            </a:endParaRPr>
          </a:p>
          <a:p>
            <a:pPr indent="0" lvl="0" marL="0" rtl="0" algn="l">
              <a:lnSpc>
                <a:spcPct val="100000"/>
              </a:lnSpc>
              <a:spcBef>
                <a:spcPts val="0"/>
              </a:spcBef>
              <a:spcAft>
                <a:spcPts val="0"/>
              </a:spcAft>
              <a:buSzPts val="2800"/>
              <a:buNone/>
            </a:pPr>
            <a:r>
              <a:rPr lang="en-GB">
                <a:solidFill>
                  <a:schemeClr val="accent6"/>
                </a:solidFill>
              </a:rPr>
              <a:t>}</a:t>
            </a:r>
            <a:endParaRPr>
              <a:solidFill>
                <a:schemeClr val="accent6"/>
              </a:solidFill>
            </a:endParaRPr>
          </a:p>
          <a:p>
            <a:pPr indent="0" lvl="0" marL="0" rtl="0" algn="l">
              <a:lnSpc>
                <a:spcPct val="100000"/>
              </a:lnSpc>
              <a:spcBef>
                <a:spcPts val="0"/>
              </a:spcBef>
              <a:spcAft>
                <a:spcPts val="0"/>
              </a:spcAft>
              <a:buSzPts val="2800"/>
              <a:buNone/>
            </a:pPr>
            <a:r>
              <a:rPr lang="en-GB">
                <a:solidFill>
                  <a:schemeClr val="lt2"/>
                </a:solidFill>
              </a:rPr>
              <a:t>.container div {</a:t>
            </a:r>
            <a:endParaRPr>
              <a:solidFill>
                <a:schemeClr val="lt2"/>
              </a:solidFill>
            </a:endParaRPr>
          </a:p>
          <a:p>
            <a:pPr indent="0" lvl="0" marL="0" rtl="0" algn="l">
              <a:lnSpc>
                <a:spcPct val="100000"/>
              </a:lnSpc>
              <a:spcBef>
                <a:spcPts val="0"/>
              </a:spcBef>
              <a:spcAft>
                <a:spcPts val="0"/>
              </a:spcAft>
              <a:buSzPts val="2800"/>
              <a:buNone/>
            </a:pPr>
            <a:r>
              <a:rPr lang="en-GB">
                <a:solidFill>
                  <a:schemeClr val="lt2"/>
                </a:solidFill>
              </a:rPr>
              <a:t>  background-color: red;</a:t>
            </a:r>
            <a:endParaRPr>
              <a:solidFill>
                <a:schemeClr val="lt2"/>
              </a:solidFill>
            </a:endParaRPr>
          </a:p>
          <a:p>
            <a:pPr indent="0" lvl="0" marL="0" rtl="0" algn="l">
              <a:lnSpc>
                <a:spcPct val="100000"/>
              </a:lnSpc>
              <a:spcBef>
                <a:spcPts val="0"/>
              </a:spcBef>
              <a:spcAft>
                <a:spcPts val="0"/>
              </a:spcAft>
              <a:buSzPts val="2800"/>
              <a:buNone/>
            </a:pPr>
            <a:r>
              <a:rPr lang="en-GB">
                <a:solidFill>
                  <a:schemeClr val="lt2"/>
                </a:solidFill>
              </a:rPr>
              <a:t>}</a:t>
            </a:r>
            <a:endParaRPr>
              <a:solidFill>
                <a:schemeClr val="lt2"/>
              </a:solidFill>
            </a:endParaRPr>
          </a:p>
          <a:p>
            <a:pPr indent="0" lvl="0" marL="0" rtl="0" algn="l">
              <a:lnSpc>
                <a:spcPct val="100000"/>
              </a:lnSpc>
              <a:spcBef>
                <a:spcPts val="0"/>
              </a:spcBef>
              <a:spcAft>
                <a:spcPts val="0"/>
              </a:spcAft>
              <a:buSzPts val="2800"/>
              <a:buNone/>
            </a:pPr>
            <a:r>
              <a:t/>
            </a:r>
            <a:endParaRPr>
              <a:solidFill>
                <a:schemeClr val="lt2"/>
              </a:solidFill>
            </a:endParaRPr>
          </a:p>
        </p:txBody>
      </p:sp>
      <p:sp>
        <p:nvSpPr>
          <p:cNvPr id="509" name="Google Shape;509;g7e93934eb6_0_60"/>
          <p:cNvSpPr txBox="1"/>
          <p:nvPr/>
        </p:nvSpPr>
        <p:spPr>
          <a:xfrm>
            <a:off x="844850" y="1830650"/>
            <a:ext cx="19185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Parent Container</a:t>
            </a:r>
            <a:endParaRPr b="0" i="0" sz="1400" u="none" cap="none" strike="noStrike">
              <a:solidFill>
                <a:schemeClr val="accent6"/>
              </a:solidFill>
              <a:latin typeface="Proxima Nova"/>
              <a:ea typeface="Proxima Nova"/>
              <a:cs typeface="Proxima Nova"/>
              <a:sym typeface="Proxima Nova"/>
            </a:endParaRPr>
          </a:p>
        </p:txBody>
      </p:sp>
      <p:sp>
        <p:nvSpPr>
          <p:cNvPr id="510" name="Google Shape;510;g7e93934eb6_0_60"/>
          <p:cNvSpPr/>
          <p:nvPr/>
        </p:nvSpPr>
        <p:spPr>
          <a:xfrm flipH="1">
            <a:off x="6661250" y="1925525"/>
            <a:ext cx="1723763" cy="909559"/>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7e93934eb6_0_60"/>
          <p:cNvSpPr/>
          <p:nvPr/>
        </p:nvSpPr>
        <p:spPr>
          <a:xfrm flipH="1" rot="-3935014">
            <a:off x="1577506" y="10979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7e93934eb6_0_60"/>
          <p:cNvSpPr txBox="1"/>
          <p:nvPr/>
        </p:nvSpPr>
        <p:spPr>
          <a:xfrm>
            <a:off x="7481450" y="3076963"/>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Flex property</a:t>
            </a:r>
            <a:endParaRPr b="0" i="0" sz="1400" u="none" cap="none" strike="noStrike">
              <a:solidFill>
                <a:schemeClr val="lt1"/>
              </a:solidFill>
              <a:latin typeface="Proxima Nova"/>
              <a:ea typeface="Proxima Nova"/>
              <a:cs typeface="Proxima Nova"/>
              <a:sym typeface="Proxima Nova"/>
            </a:endParaRPr>
          </a:p>
        </p:txBody>
      </p:sp>
      <p:sp>
        <p:nvSpPr>
          <p:cNvPr id="513" name="Google Shape;513;g7e93934eb6_0_60"/>
          <p:cNvSpPr txBox="1"/>
          <p:nvPr/>
        </p:nvSpPr>
        <p:spPr>
          <a:xfrm>
            <a:off x="712100" y="3733850"/>
            <a:ext cx="19185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Child items</a:t>
            </a:r>
            <a:endParaRPr b="0" i="0" sz="1400" u="none" cap="none" strike="noStrike">
              <a:solidFill>
                <a:schemeClr val="lt2"/>
              </a:solidFill>
              <a:latin typeface="Proxima Nova"/>
              <a:ea typeface="Proxima Nova"/>
              <a:cs typeface="Proxima Nova"/>
              <a:sym typeface="Proxima Nova"/>
            </a:endParaRPr>
          </a:p>
        </p:txBody>
      </p:sp>
      <p:sp>
        <p:nvSpPr>
          <p:cNvPr id="514" name="Google Shape;514;g7e93934eb6_0_60"/>
          <p:cNvSpPr/>
          <p:nvPr/>
        </p:nvSpPr>
        <p:spPr>
          <a:xfrm flipH="1" rot="-3935014">
            <a:off x="1444756" y="30011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7e93934eb6_0_60"/>
          <p:cNvSpPr txBox="1"/>
          <p:nvPr/>
        </p:nvSpPr>
        <p:spPr>
          <a:xfrm>
            <a:off x="686400" y="706750"/>
            <a:ext cx="1572900" cy="34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roxima Nova"/>
                <a:ea typeface="Proxima Nova"/>
                <a:cs typeface="Proxima Nova"/>
                <a:sym typeface="Proxima Nova"/>
              </a:rPr>
              <a:t>CSS</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Pseudo classes</a:t>
            </a:r>
            <a:endParaRPr/>
          </a:p>
        </p:txBody>
      </p:sp>
      <p:sp>
        <p:nvSpPr>
          <p:cNvPr id="521" name="Google Shape;521;p2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 pseudo class is a keyword added to a selector that specifies a special state of the selected element(s).</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button:hover</a:t>
            </a:r>
            <a:br>
              <a:rPr lang="en-GB"/>
            </a:br>
            <a:r>
              <a:rPr lang="en-GB">
                <a:solidFill>
                  <a:schemeClr val="lt2"/>
                </a:solidFill>
                <a:latin typeface="Courier New"/>
                <a:ea typeface="Courier New"/>
                <a:cs typeface="Courier New"/>
                <a:sym typeface="Courier New"/>
              </a:rPr>
              <a:t>li:first-child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li:last-child</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div:not()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Do you know what these are?</a:t>
            </a:r>
            <a:endParaRPr/>
          </a:p>
        </p:txBody>
      </p:sp>
      <p:sp>
        <p:nvSpPr>
          <p:cNvPr id="119" name="Google Shape;119;p6"/>
          <p:cNvSpPr txBox="1"/>
          <p:nvPr>
            <p:ph idx="1" type="subTitle"/>
          </p:nvPr>
        </p:nvSpPr>
        <p:spPr>
          <a:xfrm>
            <a:off x="311700"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a:t>
            </a:r>
            <a:endParaRPr/>
          </a:p>
          <a:p>
            <a:pPr indent="0" lvl="0" marL="0" rtl="0" algn="l">
              <a:lnSpc>
                <a:spcPct val="100000"/>
              </a:lnSpc>
              <a:spcBef>
                <a:spcPts val="0"/>
              </a:spcBef>
              <a:spcAft>
                <a:spcPts val="0"/>
              </a:spcAft>
              <a:buSzPts val="2100"/>
              <a:buNone/>
            </a:pPr>
            <a:r>
              <a:rPr lang="en-GB"/>
              <a:t>CSS</a:t>
            </a:r>
            <a:endParaRPr/>
          </a:p>
          <a:p>
            <a:pPr indent="0" lvl="0" marL="0" rtl="0" algn="l">
              <a:lnSpc>
                <a:spcPct val="100000"/>
              </a:lnSpc>
              <a:spcBef>
                <a:spcPts val="0"/>
              </a:spcBef>
              <a:spcAft>
                <a:spcPts val="0"/>
              </a:spcAft>
              <a:buSzPts val="2100"/>
              <a:buNone/>
            </a:pPr>
            <a:r>
              <a:rPr lang="en-GB"/>
              <a:t>JavaScript</a:t>
            </a:r>
            <a:endParaRPr/>
          </a:p>
          <a:p>
            <a:pPr indent="0" lvl="0" marL="0" rtl="0" algn="l">
              <a:lnSpc>
                <a:spcPct val="100000"/>
              </a:lnSpc>
              <a:spcBef>
                <a:spcPts val="0"/>
              </a:spcBef>
              <a:spcAft>
                <a:spcPts val="0"/>
              </a:spcAft>
              <a:buSzPts val="2100"/>
              <a:buNone/>
            </a:pPr>
            <a:r>
              <a:rPr lang="en-GB"/>
              <a:t>Stylesheet</a:t>
            </a:r>
            <a:endParaRPr/>
          </a:p>
          <a:p>
            <a:pPr indent="0" lvl="0" marL="0" rtl="0" algn="l">
              <a:lnSpc>
                <a:spcPct val="100000"/>
              </a:lnSpc>
              <a:spcBef>
                <a:spcPts val="0"/>
              </a:spcBef>
              <a:spcAft>
                <a:spcPts val="0"/>
              </a:spcAft>
              <a:buSzPts val="2100"/>
              <a:buNone/>
            </a:pPr>
            <a:r>
              <a:rPr lang="en-GB"/>
              <a:t>UI</a:t>
            </a:r>
            <a:endParaRPr/>
          </a:p>
          <a:p>
            <a:pPr indent="0" lvl="0" marL="0" rtl="0" algn="l">
              <a:lnSpc>
                <a:spcPct val="100000"/>
              </a:lnSpc>
              <a:spcBef>
                <a:spcPts val="0"/>
              </a:spcBef>
              <a:spcAft>
                <a:spcPts val="0"/>
              </a:spcAft>
              <a:buSzPts val="2100"/>
              <a:buNone/>
            </a:pPr>
            <a:r>
              <a:rPr lang="en-GB"/>
              <a:t>UX</a:t>
            </a:r>
            <a:endParaRPr/>
          </a:p>
          <a:p>
            <a:pPr indent="0" lvl="0" marL="0" rtl="0" algn="l">
              <a:lnSpc>
                <a:spcPct val="100000"/>
              </a:lnSpc>
              <a:spcBef>
                <a:spcPts val="0"/>
              </a:spcBef>
              <a:spcAft>
                <a:spcPts val="0"/>
              </a:spcAft>
              <a:buSzPts val="2100"/>
              <a:buNone/>
            </a:pPr>
            <a:r>
              <a:rPr lang="en-GB"/>
              <a:t>Front-end</a:t>
            </a:r>
            <a:endParaRPr/>
          </a:p>
          <a:p>
            <a:pPr indent="0" lvl="0" marL="0" rtl="0" algn="l">
              <a:lnSpc>
                <a:spcPct val="100000"/>
              </a:lnSpc>
              <a:spcBef>
                <a:spcPts val="0"/>
              </a:spcBef>
              <a:spcAft>
                <a:spcPts val="0"/>
              </a:spcAft>
              <a:buSzPts val="2100"/>
              <a:buNone/>
            </a:pPr>
            <a:r>
              <a:rPr lang="en-GB"/>
              <a:t>Back-end</a:t>
            </a:r>
            <a:endParaRPr/>
          </a:p>
          <a:p>
            <a:pPr indent="0" lvl="0" marL="0" rtl="0" algn="l">
              <a:lnSpc>
                <a:spcPct val="100000"/>
              </a:lnSpc>
              <a:spcBef>
                <a:spcPts val="0"/>
              </a:spcBef>
              <a:spcAft>
                <a:spcPts val="0"/>
              </a:spcAft>
              <a:buSzPts val="2100"/>
              <a:buNone/>
            </a:pPr>
            <a:r>
              <a:rPr lang="en-GB"/>
              <a:t>Wordpress</a:t>
            </a:r>
            <a:endParaRPr/>
          </a:p>
        </p:txBody>
      </p:sp>
      <p:sp>
        <p:nvSpPr>
          <p:cNvPr id="120" name="Google Shape;120;p6"/>
          <p:cNvSpPr txBox="1"/>
          <p:nvPr>
            <p:ph idx="1" type="subTitle"/>
          </p:nvPr>
        </p:nvSpPr>
        <p:spPr>
          <a:xfrm>
            <a:off x="3515225" y="1140625"/>
            <a:ext cx="24024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HTML editors</a:t>
            </a:r>
            <a:endParaRPr/>
          </a:p>
          <a:p>
            <a:pPr indent="0" lvl="0" marL="0" rtl="0" algn="l">
              <a:lnSpc>
                <a:spcPct val="100000"/>
              </a:lnSpc>
              <a:spcBef>
                <a:spcPts val="0"/>
              </a:spcBef>
              <a:spcAft>
                <a:spcPts val="0"/>
              </a:spcAft>
              <a:buSzPts val="2100"/>
              <a:buNone/>
            </a:pPr>
            <a:r>
              <a:rPr lang="en-GB"/>
              <a:t>CMS</a:t>
            </a:r>
            <a:endParaRPr/>
          </a:p>
          <a:p>
            <a:pPr indent="0" lvl="0" marL="0" rtl="0" algn="l">
              <a:lnSpc>
                <a:spcPct val="100000"/>
              </a:lnSpc>
              <a:spcBef>
                <a:spcPts val="0"/>
              </a:spcBef>
              <a:spcAft>
                <a:spcPts val="0"/>
              </a:spcAft>
              <a:buSzPts val="2100"/>
              <a:buNone/>
            </a:pPr>
            <a:r>
              <a:rPr lang="en-GB"/>
              <a:t>Hosting</a:t>
            </a:r>
            <a:endParaRPr/>
          </a:p>
          <a:p>
            <a:pPr indent="0" lvl="0" marL="0" rtl="0" algn="l">
              <a:lnSpc>
                <a:spcPct val="100000"/>
              </a:lnSpc>
              <a:spcBef>
                <a:spcPts val="0"/>
              </a:spcBef>
              <a:spcAft>
                <a:spcPts val="0"/>
              </a:spcAft>
              <a:buSzPts val="2100"/>
              <a:buNone/>
            </a:pPr>
            <a:r>
              <a:rPr lang="en-GB"/>
              <a:t>Servers</a:t>
            </a:r>
            <a:endParaRPr/>
          </a:p>
          <a:p>
            <a:pPr indent="0" lvl="0" marL="0" rtl="0" algn="l">
              <a:lnSpc>
                <a:spcPct val="100000"/>
              </a:lnSpc>
              <a:spcBef>
                <a:spcPts val="0"/>
              </a:spcBef>
              <a:spcAft>
                <a:spcPts val="0"/>
              </a:spcAft>
              <a:buSzPts val="2100"/>
              <a:buNone/>
            </a:pPr>
            <a:r>
              <a:rPr lang="en-GB"/>
              <a:t>Domains</a:t>
            </a:r>
            <a:endParaRPr/>
          </a:p>
          <a:p>
            <a:pPr indent="0" lvl="0" marL="0" rtl="0" algn="l">
              <a:lnSpc>
                <a:spcPct val="100000"/>
              </a:lnSpc>
              <a:spcBef>
                <a:spcPts val="0"/>
              </a:spcBef>
              <a:spcAft>
                <a:spcPts val="0"/>
              </a:spcAft>
              <a:buSzPts val="2100"/>
              <a:buNone/>
            </a:pPr>
            <a:r>
              <a:rPr lang="en-GB"/>
              <a:t>FTP</a:t>
            </a:r>
            <a:endParaRPr/>
          </a:p>
          <a:p>
            <a:pPr indent="0" lvl="0" marL="0" rtl="0" algn="l">
              <a:lnSpc>
                <a:spcPct val="100000"/>
              </a:lnSpc>
              <a:spcBef>
                <a:spcPts val="0"/>
              </a:spcBef>
              <a:spcAft>
                <a:spcPts val="0"/>
              </a:spcAft>
              <a:buSzPts val="2100"/>
              <a:buNone/>
            </a:pPr>
            <a:r>
              <a:rPr lang="en-GB"/>
              <a:t>Database</a:t>
            </a:r>
            <a:endParaRPr/>
          </a:p>
          <a:p>
            <a:pPr indent="0" lvl="0" marL="0" rtl="0" algn="l">
              <a:lnSpc>
                <a:spcPct val="100000"/>
              </a:lnSpc>
              <a:spcBef>
                <a:spcPts val="0"/>
              </a:spcBef>
              <a:spcAft>
                <a:spcPts val="0"/>
              </a:spcAft>
              <a:buSzPts val="2100"/>
              <a:buNone/>
            </a:pPr>
            <a:r>
              <a:rPr lang="en-GB"/>
              <a:t>WYSIWYG</a:t>
            </a:r>
            <a:endParaRPr/>
          </a:p>
          <a:p>
            <a:pPr indent="0" lvl="0" marL="0" rtl="0" algn="l">
              <a:lnSpc>
                <a:spcPct val="100000"/>
              </a:lnSpc>
              <a:spcBef>
                <a:spcPts val="0"/>
              </a:spcBef>
              <a:spcAft>
                <a:spcPts val="0"/>
              </a:spcAft>
              <a:buSzPts val="2100"/>
              <a:buNone/>
            </a:pPr>
            <a:r>
              <a:rPr lang="en-GB"/>
              <a:t>ECMAScript</a:t>
            </a:r>
            <a:endParaRPr/>
          </a:p>
          <a:p>
            <a:pPr indent="0" lvl="0" marL="0" rtl="0" algn="l">
              <a:lnSpc>
                <a:spcPct val="100000"/>
              </a:lnSpc>
              <a:spcBef>
                <a:spcPts val="0"/>
              </a:spcBef>
              <a:spcAft>
                <a:spcPts val="0"/>
              </a:spcAft>
              <a:buSzPts val="2100"/>
              <a:buNone/>
            </a:pPr>
            <a:r>
              <a:t/>
            </a:r>
            <a:endParaRPr/>
          </a:p>
        </p:txBody>
      </p:sp>
      <p:sp>
        <p:nvSpPr>
          <p:cNvPr id="121" name="Google Shape;121;p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These are some of the things we’ll be looking at during this course.</a:t>
            </a:r>
            <a:endParaRPr b="0" i="0" sz="1200" u="none" cap="none" strike="noStrike">
              <a:solidFill>
                <a:schemeClr val="accent3"/>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30"/>
          <p:cNvPicPr preferRelativeResize="0"/>
          <p:nvPr/>
        </p:nvPicPr>
        <p:blipFill rotWithShape="1">
          <a:blip r:embed="rId3">
            <a:alphaModFix/>
          </a:blip>
          <a:srcRect b="0" l="0" r="0" t="0"/>
          <a:stretch/>
        </p:blipFill>
        <p:spPr>
          <a:xfrm>
            <a:off x="5854475" y="177750"/>
            <a:ext cx="3108200" cy="4662274"/>
          </a:xfrm>
          <a:prstGeom prst="rect">
            <a:avLst/>
          </a:prstGeom>
          <a:noFill/>
          <a:ln>
            <a:noFill/>
          </a:ln>
        </p:spPr>
      </p:pic>
      <p:sp>
        <p:nvSpPr>
          <p:cNvPr id="527" name="Google Shape;52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Mobile / responsive styles</a:t>
            </a:r>
            <a:endParaRPr/>
          </a:p>
        </p:txBody>
      </p:sp>
      <p:sp>
        <p:nvSpPr>
          <p:cNvPr id="528" name="Google Shape;528;p30"/>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We’ll need our site to look good not just on a desktop but also a variety of devices. We can do this by inserting our styles into media queries.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This is sometimes referred to as Responsive Design.</a:t>
            </a:r>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6e36db35bc_0_81"/>
          <p:cNvSpPr/>
          <p:nvPr/>
        </p:nvSpPr>
        <p:spPr>
          <a:xfrm>
            <a:off x="2520175" y="1361500"/>
            <a:ext cx="4847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6e36db35bc_0_81"/>
          <p:cNvSpPr txBox="1"/>
          <p:nvPr>
            <p:ph type="title"/>
          </p:nvPr>
        </p:nvSpPr>
        <p:spPr>
          <a:xfrm>
            <a:off x="2763350" y="526350"/>
            <a:ext cx="59862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@media (</a:t>
            </a:r>
            <a:r>
              <a:rPr lang="en-GB">
                <a:solidFill>
                  <a:schemeClr val="accent6"/>
                </a:solidFill>
              </a:rPr>
              <a:t>max-width: 800px</a:t>
            </a:r>
            <a:r>
              <a:rPr lang="en-GB">
                <a:solidFill>
                  <a:schemeClr val="lt2"/>
                </a:solidFill>
              </a:rPr>
              <a:t>)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header {</a:t>
            </a:r>
            <a:endParaRPr/>
          </a:p>
          <a:p>
            <a:pPr indent="0" lvl="0" marL="0" rtl="0" algn="l">
              <a:lnSpc>
                <a:spcPct val="115000"/>
              </a:lnSpc>
              <a:spcBef>
                <a:spcPts val="0"/>
              </a:spcBef>
              <a:spcAft>
                <a:spcPts val="0"/>
              </a:spcAft>
              <a:buSzPts val="2400"/>
              <a:buNone/>
            </a:pPr>
            <a:r>
              <a:rPr lang="en-GB"/>
              <a:t>		text-align: center;</a:t>
            </a:r>
            <a:endParaRPr/>
          </a:p>
          <a:p>
            <a:pPr indent="0" lvl="0" marL="0" rtl="0" algn="l">
              <a:lnSpc>
                <a:spcPct val="115000"/>
              </a:lnSpc>
              <a:spcBef>
                <a:spcPts val="0"/>
              </a:spcBef>
              <a:spcAft>
                <a:spcPts val="0"/>
              </a:spcAft>
              <a:buSzPts val="2400"/>
              <a:buNone/>
            </a:pPr>
            <a:r>
              <a:rPr lang="en-GB"/>
              <a:t>	}</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535" name="Google Shape;535;g6e36db35bc_0_81"/>
          <p:cNvSpPr txBox="1"/>
          <p:nvPr/>
        </p:nvSpPr>
        <p:spPr>
          <a:xfrm>
            <a:off x="900000" y="771313"/>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Media Query</a:t>
            </a:r>
            <a:endParaRPr b="0" i="0" sz="1400" u="none" cap="none" strike="noStrike">
              <a:solidFill>
                <a:schemeClr val="lt2"/>
              </a:solidFill>
              <a:latin typeface="Proxima Nova"/>
              <a:ea typeface="Proxima Nova"/>
              <a:cs typeface="Proxima Nova"/>
              <a:sym typeface="Proxima Nova"/>
            </a:endParaRPr>
          </a:p>
        </p:txBody>
      </p:sp>
      <p:sp>
        <p:nvSpPr>
          <p:cNvPr id="536" name="Google Shape;536;g6e36db35bc_0_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Devices with a maximum screen width of 800px. This would target mobile devices like a phone.</a:t>
            </a:r>
            <a:endParaRPr b="0" i="0" sz="1200" u="none" cap="none" strike="noStrike">
              <a:solidFill>
                <a:schemeClr val="accent3"/>
              </a:solidFill>
              <a:latin typeface="Proxima Nova"/>
              <a:ea typeface="Proxima Nova"/>
              <a:cs typeface="Proxima Nova"/>
              <a:sym typeface="Proxima Nova"/>
            </a:endParaRPr>
          </a:p>
        </p:txBody>
      </p:sp>
      <p:sp>
        <p:nvSpPr>
          <p:cNvPr id="537" name="Google Shape;537;g6e36db35bc_0_81"/>
          <p:cNvSpPr/>
          <p:nvPr/>
        </p:nvSpPr>
        <p:spPr>
          <a:xfrm>
            <a:off x="1364225" y="2451925"/>
            <a:ext cx="1723763" cy="909559"/>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6e36db35bc_0_81"/>
          <p:cNvSpPr/>
          <p:nvPr/>
        </p:nvSpPr>
        <p:spPr>
          <a:xfrm rot="-6864986">
            <a:off x="1577506" y="1097979"/>
            <a:ext cx="1101313" cy="895233"/>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6e36db35bc_0_81"/>
          <p:cNvSpPr txBox="1"/>
          <p:nvPr/>
        </p:nvSpPr>
        <p:spPr>
          <a:xfrm>
            <a:off x="769675" y="3504663"/>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Mobile style</a:t>
            </a:r>
            <a:endParaRPr b="0" i="0" sz="1400" u="none" cap="none" strike="noStrike">
              <a:solidFill>
                <a:schemeClr val="lt1"/>
              </a:solidFill>
              <a:latin typeface="Proxima Nova"/>
              <a:ea typeface="Proxima Nova"/>
              <a:cs typeface="Proxima Nova"/>
              <a:sym typeface="Proxima Nova"/>
            </a:endParaRPr>
          </a:p>
        </p:txBody>
      </p:sp>
      <p:sp>
        <p:nvSpPr>
          <p:cNvPr id="540" name="Google Shape;540;g6e36db35bc_0_81"/>
          <p:cNvSpPr/>
          <p:nvPr/>
        </p:nvSpPr>
        <p:spPr>
          <a:xfrm rot="1158717">
            <a:off x="5309414" y="735601"/>
            <a:ext cx="516157" cy="838772"/>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6e36db35bc_0_81"/>
          <p:cNvSpPr txBox="1"/>
          <p:nvPr/>
        </p:nvSpPr>
        <p:spPr>
          <a:xfrm>
            <a:off x="6039200" y="673838"/>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Condition</a:t>
            </a:r>
            <a:endParaRPr b="0" i="0" sz="1400" u="none" cap="none" strike="noStrike">
              <a:solidFill>
                <a:schemeClr val="accent6"/>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g6e36db35bc_0_97"/>
          <p:cNvSpPr/>
          <p:nvPr/>
        </p:nvSpPr>
        <p:spPr>
          <a:xfrm>
            <a:off x="1225950" y="1361500"/>
            <a:ext cx="6959400" cy="2379900"/>
          </a:xfrm>
          <a:prstGeom prst="roundRect">
            <a:avLst>
              <a:gd fmla="val 459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6e36db35bc_0_97"/>
          <p:cNvSpPr txBox="1"/>
          <p:nvPr>
            <p:ph type="title"/>
          </p:nvPr>
        </p:nvSpPr>
        <p:spPr>
          <a:xfrm>
            <a:off x="1551800" y="526350"/>
            <a:ext cx="71982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lt2"/>
                </a:solidFill>
              </a:rPr>
              <a:t>@media </a:t>
            </a:r>
            <a:r>
              <a:rPr lang="en-GB">
                <a:solidFill>
                  <a:srgbClr val="E06666"/>
                </a:solidFill>
              </a:rPr>
              <a:t>screen</a:t>
            </a:r>
            <a:r>
              <a:rPr lang="en-GB">
                <a:solidFill>
                  <a:schemeClr val="lt2"/>
                </a:solidFill>
              </a:rPr>
              <a:t> and (</a:t>
            </a:r>
            <a:r>
              <a:rPr lang="en-GB">
                <a:solidFill>
                  <a:schemeClr val="accent6"/>
                </a:solidFill>
              </a:rPr>
              <a:t>min-width: 1024px</a:t>
            </a:r>
            <a:r>
              <a:rPr lang="en-GB">
                <a:solidFill>
                  <a:schemeClr val="lt2"/>
                </a:solidFill>
              </a:rPr>
              <a:t>) {</a:t>
            </a:r>
            <a:endParaRPr>
              <a:solidFill>
                <a:schemeClr val="lt2"/>
              </a:solidFill>
            </a:endParaRPr>
          </a:p>
          <a:p>
            <a:pPr indent="0" lvl="0" marL="0" rtl="0" algn="l">
              <a:lnSpc>
                <a:spcPct val="115000"/>
              </a:lnSpc>
              <a:spcBef>
                <a:spcPts val="0"/>
              </a:spcBef>
              <a:spcAft>
                <a:spcPts val="0"/>
              </a:spcAft>
              <a:buSzPts val="2400"/>
              <a:buNone/>
            </a:pPr>
            <a:r>
              <a:rPr lang="en-GB">
                <a:solidFill>
                  <a:schemeClr val="lt2"/>
                </a:solidFill>
              </a:rPr>
              <a:t>	</a:t>
            </a:r>
            <a:r>
              <a:rPr lang="en-GB"/>
              <a:t>header {</a:t>
            </a:r>
            <a:endParaRPr/>
          </a:p>
          <a:p>
            <a:pPr indent="0" lvl="0" marL="0" rtl="0" algn="l">
              <a:lnSpc>
                <a:spcPct val="115000"/>
              </a:lnSpc>
              <a:spcBef>
                <a:spcPts val="0"/>
              </a:spcBef>
              <a:spcAft>
                <a:spcPts val="0"/>
              </a:spcAft>
              <a:buSzPts val="2400"/>
              <a:buNone/>
            </a:pPr>
            <a:r>
              <a:rPr lang="en-GB"/>
              <a:t>		text-align: center;</a:t>
            </a:r>
            <a:endParaRPr/>
          </a:p>
          <a:p>
            <a:pPr indent="0" lvl="0" marL="0" rtl="0" algn="l">
              <a:lnSpc>
                <a:spcPct val="115000"/>
              </a:lnSpc>
              <a:spcBef>
                <a:spcPts val="0"/>
              </a:spcBef>
              <a:spcAft>
                <a:spcPts val="0"/>
              </a:spcAft>
              <a:buSzPts val="2400"/>
              <a:buNone/>
            </a:pPr>
            <a:r>
              <a:rPr lang="en-GB"/>
              <a:t>	}</a:t>
            </a:r>
            <a:endParaRPr/>
          </a:p>
          <a:p>
            <a:pPr indent="0" lvl="0" marL="0" rtl="0" algn="l">
              <a:lnSpc>
                <a:spcPct val="115000"/>
              </a:lnSpc>
              <a:spcBef>
                <a:spcPts val="0"/>
              </a:spcBef>
              <a:spcAft>
                <a:spcPts val="0"/>
              </a:spcAft>
              <a:buSzPts val="2400"/>
              <a:buNone/>
            </a:pPr>
            <a:r>
              <a:rPr lang="en-GB">
                <a:solidFill>
                  <a:schemeClr val="lt2"/>
                </a:solidFill>
              </a:rPr>
              <a:t>}</a:t>
            </a:r>
            <a:endParaRPr>
              <a:solidFill>
                <a:schemeClr val="lt2"/>
              </a:solidFill>
            </a:endParaRPr>
          </a:p>
        </p:txBody>
      </p:sp>
      <p:sp>
        <p:nvSpPr>
          <p:cNvPr id="548" name="Google Shape;548;g6e36db35bc_0_97"/>
          <p:cNvSpPr txBox="1"/>
          <p:nvPr/>
        </p:nvSpPr>
        <p:spPr>
          <a:xfrm>
            <a:off x="900000" y="454100"/>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Media Query</a:t>
            </a:r>
            <a:endParaRPr b="0" i="0" sz="1400" u="none" cap="none" strike="noStrike">
              <a:solidFill>
                <a:schemeClr val="lt2"/>
              </a:solidFill>
              <a:latin typeface="Proxima Nova"/>
              <a:ea typeface="Proxima Nova"/>
              <a:cs typeface="Proxima Nova"/>
              <a:sym typeface="Proxima Nova"/>
            </a:endParaRPr>
          </a:p>
        </p:txBody>
      </p:sp>
      <p:sp>
        <p:nvSpPr>
          <p:cNvPr id="549" name="Google Shape;549;g6e36db35bc_0_9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Devices with a minimum screen width of 1024px. This could target desktop computers.</a:t>
            </a:r>
            <a:endParaRPr b="0" i="0" sz="1200" u="none" cap="none" strike="noStrike">
              <a:solidFill>
                <a:schemeClr val="accent3"/>
              </a:solidFill>
              <a:latin typeface="Proxima Nova"/>
              <a:ea typeface="Proxima Nova"/>
              <a:cs typeface="Proxima Nova"/>
              <a:sym typeface="Proxima Nova"/>
            </a:endParaRPr>
          </a:p>
        </p:txBody>
      </p:sp>
      <p:sp>
        <p:nvSpPr>
          <p:cNvPr id="550" name="Google Shape;550;g6e36db35bc_0_97"/>
          <p:cNvSpPr/>
          <p:nvPr/>
        </p:nvSpPr>
        <p:spPr>
          <a:xfrm rot="-1305612">
            <a:off x="538046" y="2691569"/>
            <a:ext cx="1723805" cy="909568"/>
          </a:xfrm>
          <a:custGeom>
            <a:rect b="b" l="l" r="r" t="t"/>
            <a:pathLst>
              <a:path extrusionOk="0" h="26916" w="37608">
                <a:moveTo>
                  <a:pt x="0" y="26916"/>
                </a:moveTo>
                <a:cubicBezTo>
                  <a:pt x="6893" y="13127"/>
                  <a:pt x="22192" y="0"/>
                  <a:pt x="37608" y="0"/>
                </a:cubicBezTo>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6e36db35bc_0_97"/>
          <p:cNvSpPr/>
          <p:nvPr/>
        </p:nvSpPr>
        <p:spPr>
          <a:xfrm rot="-6865023">
            <a:off x="1376564" y="1092762"/>
            <a:ext cx="795374" cy="256724"/>
          </a:xfrm>
          <a:custGeom>
            <a:rect b="b" l="l" r="r" t="t"/>
            <a:pathLst>
              <a:path extrusionOk="0" h="26916" w="37608">
                <a:moveTo>
                  <a:pt x="0" y="26916"/>
                </a:moveTo>
                <a:cubicBezTo>
                  <a:pt x="6893" y="13127"/>
                  <a:pt x="22192" y="0"/>
                  <a:pt x="37608"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6e36db35bc_0_97"/>
          <p:cNvSpPr txBox="1"/>
          <p:nvPr/>
        </p:nvSpPr>
        <p:spPr>
          <a:xfrm>
            <a:off x="482725" y="3927863"/>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Mobile style</a:t>
            </a:r>
            <a:endParaRPr b="0" i="0" sz="1400" u="none" cap="none" strike="noStrike">
              <a:solidFill>
                <a:schemeClr val="lt1"/>
              </a:solidFill>
              <a:latin typeface="Proxima Nova"/>
              <a:ea typeface="Proxima Nova"/>
              <a:cs typeface="Proxima Nova"/>
              <a:sym typeface="Proxima Nova"/>
            </a:endParaRPr>
          </a:p>
        </p:txBody>
      </p:sp>
      <p:sp>
        <p:nvSpPr>
          <p:cNvPr id="553" name="Google Shape;553;g6e36db35bc_0_97"/>
          <p:cNvSpPr/>
          <p:nvPr/>
        </p:nvSpPr>
        <p:spPr>
          <a:xfrm rot="1150670">
            <a:off x="5383165" y="801722"/>
            <a:ext cx="516173" cy="838797"/>
          </a:xfrm>
          <a:custGeom>
            <a:rect b="b" l="l" r="r" t="t"/>
            <a:pathLst>
              <a:path extrusionOk="0" h="33552" w="20647">
                <a:moveTo>
                  <a:pt x="0" y="33552"/>
                </a:moveTo>
                <a:cubicBezTo>
                  <a:pt x="0" y="24875"/>
                  <a:pt x="1333" y="15047"/>
                  <a:pt x="7005" y="8480"/>
                </a:cubicBezTo>
                <a:cubicBezTo>
                  <a:pt x="10505" y="4428"/>
                  <a:pt x="15947" y="2564"/>
                  <a:pt x="20647"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6e36db35bc_0_97"/>
          <p:cNvSpPr txBox="1"/>
          <p:nvPr/>
        </p:nvSpPr>
        <p:spPr>
          <a:xfrm>
            <a:off x="6112950" y="740213"/>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Condition</a:t>
            </a:r>
            <a:endParaRPr b="0" i="0" sz="1400" u="none" cap="none" strike="noStrike">
              <a:solidFill>
                <a:schemeClr val="accent6"/>
              </a:solidFill>
              <a:latin typeface="Proxima Nova"/>
              <a:ea typeface="Proxima Nova"/>
              <a:cs typeface="Proxima Nova"/>
              <a:sym typeface="Proxima Nova"/>
            </a:endParaRPr>
          </a:p>
        </p:txBody>
      </p:sp>
      <p:sp>
        <p:nvSpPr>
          <p:cNvPr id="555" name="Google Shape;555;g6e36db35bc_0_97"/>
          <p:cNvSpPr txBox="1"/>
          <p:nvPr/>
        </p:nvSpPr>
        <p:spPr>
          <a:xfrm>
            <a:off x="2980275" y="624925"/>
            <a:ext cx="142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E06666"/>
                </a:solidFill>
                <a:latin typeface="Proxima Nova"/>
                <a:ea typeface="Proxima Nova"/>
                <a:cs typeface="Proxima Nova"/>
                <a:sym typeface="Proxima Nova"/>
              </a:rPr>
              <a:t>Media type</a:t>
            </a:r>
            <a:endParaRPr b="0" i="0" sz="1400" u="none" cap="none" strike="noStrike">
              <a:solidFill>
                <a:srgbClr val="E06666"/>
              </a:solidFill>
              <a:latin typeface="Proxima Nova"/>
              <a:ea typeface="Proxima Nova"/>
              <a:cs typeface="Proxima Nova"/>
              <a:sym typeface="Proxima Nova"/>
            </a:endParaRPr>
          </a:p>
        </p:txBody>
      </p:sp>
      <p:sp>
        <p:nvSpPr>
          <p:cNvPr id="556" name="Google Shape;556;g6e36db35bc_0_97"/>
          <p:cNvSpPr/>
          <p:nvPr/>
        </p:nvSpPr>
        <p:spPr>
          <a:xfrm>
            <a:off x="3318375" y="1050825"/>
            <a:ext cx="147500" cy="543850"/>
          </a:xfrm>
          <a:custGeom>
            <a:rect b="b" l="l" r="r" t="t"/>
            <a:pathLst>
              <a:path extrusionOk="0" h="21754" w="5900">
                <a:moveTo>
                  <a:pt x="5900" y="0"/>
                </a:moveTo>
                <a:cubicBezTo>
                  <a:pt x="3780" y="7208"/>
                  <a:pt x="0" y="14241"/>
                  <a:pt x="0" y="21754"/>
                </a:cubicBezTo>
              </a:path>
            </a:pathLst>
          </a:cu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g7dd7364355_0_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CSS animation</a:t>
            </a:r>
            <a:endParaRPr/>
          </a:p>
        </p:txBody>
      </p:sp>
      <p:sp>
        <p:nvSpPr>
          <p:cNvPr id="562" name="Google Shape;562;g7dd7364355_0_13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CSS allows simple animation of HTML elements.</a:t>
            </a:r>
            <a:endParaRPr/>
          </a:p>
          <a:p>
            <a:pPr indent="0" lvl="0" marL="0" rtl="0" algn="l">
              <a:lnSpc>
                <a:spcPct val="115000"/>
              </a:lnSpc>
              <a:spcBef>
                <a:spcPts val="1600"/>
              </a:spcBef>
              <a:spcAft>
                <a:spcPts val="0"/>
              </a:spcAft>
              <a:buSzPts val="1400"/>
              <a:buNone/>
            </a:pPr>
            <a:r>
              <a:rPr lang="en-GB"/>
              <a:t>An animation lets an element gradually change from one style to another. You can change as many CSS properties you want, as many times you want. </a:t>
            </a:r>
            <a:endParaRPr/>
          </a:p>
          <a:p>
            <a:pPr indent="0" lvl="0" marL="0" rtl="0" algn="l">
              <a:lnSpc>
                <a:spcPct val="115000"/>
              </a:lnSpc>
              <a:spcBef>
                <a:spcPts val="1600"/>
              </a:spcBef>
              <a:spcAft>
                <a:spcPts val="1600"/>
              </a:spcAft>
              <a:buSzPts val="1400"/>
              <a:buNone/>
            </a:pPr>
            <a:r>
              <a:rPr lang="en-GB"/>
              <a:t>To use CSS animation, you must first specify some keyframes for the animation. Keyframes hold what styles the element will have at certain times.</a:t>
            </a:r>
            <a:endParaRPr/>
          </a:p>
        </p:txBody>
      </p:sp>
      <p:pic>
        <p:nvPicPr>
          <p:cNvPr id="563" name="Google Shape;563;g7dd7364355_0_134">
            <a:hlinkClick r:id="rId3"/>
          </p:cNvPr>
          <p:cNvPicPr preferRelativeResize="0"/>
          <p:nvPr/>
        </p:nvPicPr>
        <p:blipFill rotWithShape="1">
          <a:blip r:embed="rId4">
            <a:alphaModFix/>
          </a:blip>
          <a:srcRect b="0" l="0" r="0" t="0"/>
          <a:stretch/>
        </p:blipFill>
        <p:spPr>
          <a:xfrm>
            <a:off x="4921800" y="566825"/>
            <a:ext cx="3820976" cy="3820976"/>
          </a:xfrm>
          <a:prstGeom prst="rect">
            <a:avLst/>
          </a:prstGeom>
          <a:noFill/>
          <a:ln>
            <a:noFill/>
          </a:ln>
        </p:spPr>
      </p:pic>
      <p:pic>
        <p:nvPicPr>
          <p:cNvPr id="564" name="Google Shape;564;g7dd7364355_0_134">
            <a:hlinkClick r:id="rId5"/>
          </p:cNvPr>
          <p:cNvPicPr preferRelativeResize="0"/>
          <p:nvPr/>
        </p:nvPicPr>
        <p:blipFill rotWithShape="1">
          <a:blip r:embed="rId6">
            <a:alphaModFix amt="22000"/>
          </a:blip>
          <a:srcRect b="0" l="0" r="0" t="0"/>
          <a:stretch/>
        </p:blipFill>
        <p:spPr>
          <a:xfrm>
            <a:off x="530225" y="4501075"/>
            <a:ext cx="415475" cy="415475"/>
          </a:xfrm>
          <a:prstGeom prst="rect">
            <a:avLst/>
          </a:prstGeom>
          <a:noFill/>
          <a:ln>
            <a:noFill/>
          </a:ln>
        </p:spPr>
      </p:pic>
      <p:sp>
        <p:nvSpPr>
          <p:cNvPr id="565" name="Google Shape;565;g7dd7364355_0_134">
            <a:hlinkClick r:id="rId7"/>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CSS tricks</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g6ed0a8d654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Vendor prefixes</a:t>
            </a:r>
            <a:endParaRPr/>
          </a:p>
        </p:txBody>
      </p:sp>
      <p:sp>
        <p:nvSpPr>
          <p:cNvPr id="571" name="Google Shape;571;g6ed0a8d654_0_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 makers of web browsers (vendors as they're known) add support for the latest CSS features, for an experimentation and testing period. The major browsers use the following prefixes: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solidFill>
                  <a:schemeClr val="lt2"/>
                </a:solidFill>
              </a:rPr>
              <a:t>-webkit- </a:t>
            </a:r>
            <a:r>
              <a:rPr lang="en-GB"/>
              <a:t>(Chrome, Safari, newer versions of Opera, almost all iOS browsers including Firefox for iOS; basically, any WebKit based browser)</a:t>
            </a:r>
            <a:endParaRPr/>
          </a:p>
          <a:p>
            <a:pPr indent="0" lvl="0" marL="0" rtl="0" algn="l">
              <a:lnSpc>
                <a:spcPct val="115000"/>
              </a:lnSpc>
              <a:spcBef>
                <a:spcPts val="0"/>
              </a:spcBef>
              <a:spcAft>
                <a:spcPts val="0"/>
              </a:spcAft>
              <a:buSzPts val="1400"/>
              <a:buNone/>
            </a:pPr>
            <a:r>
              <a:rPr lang="en-GB">
                <a:solidFill>
                  <a:schemeClr val="lt2"/>
                </a:solidFill>
              </a:rPr>
              <a:t>-moz-</a:t>
            </a:r>
            <a:r>
              <a:rPr lang="en-GB">
                <a:solidFill>
                  <a:schemeClr val="dk2"/>
                </a:solidFill>
              </a:rPr>
              <a:t> </a:t>
            </a:r>
            <a:r>
              <a:rPr lang="en-GB"/>
              <a:t>(Firefox)</a:t>
            </a:r>
            <a:endParaRPr/>
          </a:p>
          <a:p>
            <a:pPr indent="0" lvl="0" marL="0" rtl="0" algn="l">
              <a:lnSpc>
                <a:spcPct val="115000"/>
              </a:lnSpc>
              <a:spcBef>
                <a:spcPts val="0"/>
              </a:spcBef>
              <a:spcAft>
                <a:spcPts val="0"/>
              </a:spcAft>
              <a:buSzPts val="1400"/>
              <a:buNone/>
            </a:pPr>
            <a:r>
              <a:rPr lang="en-GB">
                <a:solidFill>
                  <a:schemeClr val="lt2"/>
                </a:solidFill>
              </a:rPr>
              <a:t>-o- </a:t>
            </a:r>
            <a:r>
              <a:rPr lang="en-GB"/>
              <a:t>(old pre-WebKit versions of Opera)</a:t>
            </a:r>
            <a:endParaRPr/>
          </a:p>
          <a:p>
            <a:pPr indent="0" lvl="0" marL="0" rtl="0" algn="l">
              <a:lnSpc>
                <a:spcPct val="115000"/>
              </a:lnSpc>
              <a:spcBef>
                <a:spcPts val="0"/>
              </a:spcBef>
              <a:spcAft>
                <a:spcPts val="0"/>
              </a:spcAft>
              <a:buSzPts val="1400"/>
              <a:buNone/>
            </a:pPr>
            <a:r>
              <a:rPr lang="en-GB">
                <a:solidFill>
                  <a:schemeClr val="lt2"/>
                </a:solidFill>
              </a:rPr>
              <a:t>-ms- </a:t>
            </a:r>
            <a:r>
              <a:rPr lang="en-GB"/>
              <a:t>(Internet Explorer and Microsoft Edge)</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If your style doesn’t work, check if it needs a prefix.</a:t>
            </a:r>
            <a:endParaRPr/>
          </a:p>
        </p:txBody>
      </p:sp>
      <p:sp>
        <p:nvSpPr>
          <p:cNvPr id="572" name="Google Shape;572;g6ed0a8d654_0_1"/>
          <p:cNvSpPr txBox="1"/>
          <p:nvPr/>
        </p:nvSpPr>
        <p:spPr>
          <a:xfrm>
            <a:off x="5610200" y="1152475"/>
            <a:ext cx="2926500" cy="26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-webkit-transition: all 4s ease;</a:t>
            </a:r>
            <a:endParaRPr b="0" i="0" sz="1400" u="none" cap="none" strike="noStrike">
              <a:solidFill>
                <a:schemeClr val="lt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-moz-transition: 	 all 4s ease;</a:t>
            </a:r>
            <a:endParaRPr b="0" i="0" sz="1400" u="none" cap="none" strike="noStrike">
              <a:solidFill>
                <a:schemeClr val="lt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-ms-transition: 	 all 4s ease;</a:t>
            </a:r>
            <a:endParaRPr b="0" i="0" sz="1400" u="none" cap="none" strike="noStrike">
              <a:solidFill>
                <a:schemeClr val="lt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-o-transition: 	 all 4s ease;</a:t>
            </a:r>
            <a:endParaRPr b="0" i="0" sz="1400" u="none" cap="none" strike="noStrike">
              <a:solidFill>
                <a:schemeClr val="lt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transition: 		 all 4s ease;</a:t>
            </a:r>
            <a:endParaRPr b="0" i="0" sz="14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g6e36db35bc_0_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2,3,4, and 5</a:t>
            </a:r>
            <a:endParaRPr/>
          </a:p>
          <a:p>
            <a:pPr indent="0" lvl="0" marL="0" rtl="0" algn="l">
              <a:lnSpc>
                <a:spcPct val="100000"/>
              </a:lnSpc>
              <a:spcBef>
                <a:spcPts val="0"/>
              </a:spcBef>
              <a:spcAft>
                <a:spcPts val="0"/>
              </a:spcAft>
              <a:buSzPts val="2800"/>
              <a:buNone/>
            </a:pPr>
            <a:r>
              <a:t/>
            </a:r>
            <a:endParaRPr/>
          </a:p>
        </p:txBody>
      </p:sp>
      <p:sp>
        <p:nvSpPr>
          <p:cNvPr id="578" name="Google Shape;578;g6e36db35bc_0_4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add mobile styles, web-fonts, and style other pages.</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id="583" name="Google Shape;583;p23"/>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584" name="Google Shape;584;p2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585" name="Google Shape;585;p2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Images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g7dd7364355_0_16"/>
          <p:cNvPicPr preferRelativeResize="0"/>
          <p:nvPr/>
        </p:nvPicPr>
        <p:blipFill rotWithShape="1">
          <a:blip r:embed="rId3">
            <a:alphaModFix/>
          </a:blip>
          <a:srcRect b="0" l="0" r="30671" t="497"/>
          <a:stretch/>
        </p:blipFill>
        <p:spPr>
          <a:xfrm flipH="1" rot="5400000">
            <a:off x="375010" y="1512114"/>
            <a:ext cx="1616654" cy="1547026"/>
          </a:xfrm>
          <a:prstGeom prst="rect">
            <a:avLst/>
          </a:prstGeom>
          <a:noFill/>
          <a:ln>
            <a:noFill/>
          </a:ln>
        </p:spPr>
      </p:pic>
      <p:sp>
        <p:nvSpPr>
          <p:cNvPr id="591" name="Google Shape;591;g7dd7364355_0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format</a:t>
            </a:r>
            <a:endParaRPr/>
          </a:p>
        </p:txBody>
      </p:sp>
      <p:sp>
        <p:nvSpPr>
          <p:cNvPr id="592" name="Google Shape;592;g7dd7364355_0_16"/>
          <p:cNvSpPr txBox="1"/>
          <p:nvPr>
            <p:ph idx="1" type="body"/>
          </p:nvPr>
        </p:nvSpPr>
        <p:spPr>
          <a:xfrm>
            <a:off x="359538" y="3160725"/>
            <a:ext cx="1647600" cy="6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jpg:</a:t>
            </a:r>
            <a:endParaRPr/>
          </a:p>
          <a:p>
            <a:pPr indent="0" lvl="0" marL="0" rtl="0" algn="l">
              <a:lnSpc>
                <a:spcPct val="115000"/>
              </a:lnSpc>
              <a:spcBef>
                <a:spcPts val="0"/>
              </a:spcBef>
              <a:spcAft>
                <a:spcPts val="0"/>
              </a:spcAft>
              <a:buSzPts val="1400"/>
              <a:buNone/>
            </a:pPr>
            <a:r>
              <a:rPr lang="en-GB"/>
              <a:t>Realistic, detailed.</a:t>
            </a:r>
            <a:endParaRPr/>
          </a:p>
        </p:txBody>
      </p:sp>
      <p:sp>
        <p:nvSpPr>
          <p:cNvPr id="593" name="Google Shape;593;g7dd7364355_0_16"/>
          <p:cNvSpPr txBox="1"/>
          <p:nvPr>
            <p:ph idx="1" type="body"/>
          </p:nvPr>
        </p:nvSpPr>
        <p:spPr>
          <a:xfrm>
            <a:off x="2616842" y="3206925"/>
            <a:ext cx="17094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gif:</a:t>
            </a:r>
            <a:endParaRPr/>
          </a:p>
          <a:p>
            <a:pPr indent="0" lvl="0" marL="0" rtl="0" algn="l">
              <a:lnSpc>
                <a:spcPct val="115000"/>
              </a:lnSpc>
              <a:spcBef>
                <a:spcPts val="0"/>
              </a:spcBef>
              <a:spcAft>
                <a:spcPts val="0"/>
              </a:spcAft>
              <a:buSzPts val="1400"/>
              <a:buNone/>
            </a:pPr>
            <a:r>
              <a:rPr lang="en-GB"/>
              <a:t>Solid block colour illustrations and less detail. </a:t>
            </a:r>
            <a:endParaRPr/>
          </a:p>
        </p:txBody>
      </p:sp>
      <p:sp>
        <p:nvSpPr>
          <p:cNvPr id="594" name="Google Shape;594;g7dd7364355_0_16"/>
          <p:cNvSpPr txBox="1"/>
          <p:nvPr>
            <p:ph idx="1" type="body"/>
          </p:nvPr>
        </p:nvSpPr>
        <p:spPr>
          <a:xfrm>
            <a:off x="4935946" y="3160725"/>
            <a:ext cx="1709400" cy="6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png:</a:t>
            </a:r>
            <a:endParaRPr/>
          </a:p>
          <a:p>
            <a:pPr indent="0" lvl="0" marL="0" rtl="0" algn="l">
              <a:lnSpc>
                <a:spcPct val="115000"/>
              </a:lnSpc>
              <a:spcBef>
                <a:spcPts val="0"/>
              </a:spcBef>
              <a:spcAft>
                <a:spcPts val="0"/>
              </a:spcAft>
              <a:buSzPts val="1400"/>
              <a:buNone/>
            </a:pPr>
            <a:r>
              <a:rPr lang="en-GB"/>
              <a:t>Logos, icons, transparent backgrounds.</a:t>
            </a:r>
            <a:br>
              <a:rPr lang="en-GB"/>
            </a:br>
            <a:r>
              <a:rPr lang="en-GB"/>
              <a:t>   </a:t>
            </a:r>
            <a:endParaRPr/>
          </a:p>
        </p:txBody>
      </p:sp>
      <p:sp>
        <p:nvSpPr>
          <p:cNvPr id="595" name="Google Shape;595;g7dd7364355_0_16"/>
          <p:cNvSpPr txBox="1"/>
          <p:nvPr>
            <p:ph idx="1" type="body"/>
          </p:nvPr>
        </p:nvSpPr>
        <p:spPr>
          <a:xfrm>
            <a:off x="7255050" y="3160725"/>
            <a:ext cx="1375800" cy="5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svg:</a:t>
            </a:r>
            <a:endParaRPr/>
          </a:p>
          <a:p>
            <a:pPr indent="0" lvl="0" marL="0" rtl="0" algn="l">
              <a:lnSpc>
                <a:spcPct val="115000"/>
              </a:lnSpc>
              <a:spcBef>
                <a:spcPts val="0"/>
              </a:spcBef>
              <a:spcAft>
                <a:spcPts val="0"/>
              </a:spcAft>
              <a:buSzPts val="1400"/>
              <a:buNone/>
            </a:pPr>
            <a:r>
              <a:rPr lang="en-GB"/>
              <a:t>Same as PNG but  will scale. </a:t>
            </a:r>
            <a:endParaRPr/>
          </a:p>
        </p:txBody>
      </p:sp>
      <p:pic>
        <p:nvPicPr>
          <p:cNvPr id="596" name="Google Shape;596;g7dd7364355_0_16"/>
          <p:cNvPicPr preferRelativeResize="0"/>
          <p:nvPr/>
        </p:nvPicPr>
        <p:blipFill rotWithShape="1">
          <a:blip r:embed="rId4">
            <a:alphaModFix/>
          </a:blip>
          <a:srcRect b="0" l="43288" r="0" t="16708"/>
          <a:stretch/>
        </p:blipFill>
        <p:spPr>
          <a:xfrm>
            <a:off x="2689675" y="1562925"/>
            <a:ext cx="1563750" cy="1531025"/>
          </a:xfrm>
          <a:prstGeom prst="rect">
            <a:avLst/>
          </a:prstGeom>
          <a:noFill/>
          <a:ln>
            <a:noFill/>
          </a:ln>
        </p:spPr>
      </p:pic>
      <p:pic>
        <p:nvPicPr>
          <p:cNvPr id="597" name="Google Shape;597;g7dd7364355_0_16"/>
          <p:cNvPicPr preferRelativeResize="0"/>
          <p:nvPr/>
        </p:nvPicPr>
        <p:blipFill rotWithShape="1">
          <a:blip r:embed="rId5">
            <a:alphaModFix/>
          </a:blip>
          <a:srcRect b="0" l="0" r="0" t="0"/>
          <a:stretch/>
        </p:blipFill>
        <p:spPr>
          <a:xfrm>
            <a:off x="4986250" y="1520112"/>
            <a:ext cx="1531025" cy="1531025"/>
          </a:xfrm>
          <a:prstGeom prst="rect">
            <a:avLst/>
          </a:prstGeom>
          <a:noFill/>
          <a:ln>
            <a:noFill/>
          </a:ln>
        </p:spPr>
      </p:pic>
      <p:pic>
        <p:nvPicPr>
          <p:cNvPr id="598" name="Google Shape;598;g7dd7364355_0_16"/>
          <p:cNvPicPr preferRelativeResize="0"/>
          <p:nvPr/>
        </p:nvPicPr>
        <p:blipFill rotWithShape="1">
          <a:blip r:embed="rId6">
            <a:alphaModFix/>
          </a:blip>
          <a:srcRect b="0" l="0" r="0" t="0"/>
          <a:stretch/>
        </p:blipFill>
        <p:spPr>
          <a:xfrm>
            <a:off x="7340125" y="2473425"/>
            <a:ext cx="577692" cy="577700"/>
          </a:xfrm>
          <a:prstGeom prst="rect">
            <a:avLst/>
          </a:prstGeom>
          <a:noFill/>
          <a:ln>
            <a:noFill/>
          </a:ln>
        </p:spPr>
      </p:pic>
      <p:pic>
        <p:nvPicPr>
          <p:cNvPr id="599" name="Google Shape;599;g7dd7364355_0_16"/>
          <p:cNvPicPr preferRelativeResize="0"/>
          <p:nvPr/>
        </p:nvPicPr>
        <p:blipFill rotWithShape="1">
          <a:blip r:embed="rId7">
            <a:alphaModFix/>
          </a:blip>
          <a:srcRect b="0" l="0" r="0" t="0"/>
          <a:stretch/>
        </p:blipFill>
        <p:spPr>
          <a:xfrm>
            <a:off x="8144445" y="2320656"/>
            <a:ext cx="576406" cy="576415"/>
          </a:xfrm>
          <a:prstGeom prst="rect">
            <a:avLst/>
          </a:prstGeom>
          <a:noFill/>
          <a:ln>
            <a:noFill/>
          </a:ln>
        </p:spPr>
      </p:pic>
      <p:pic>
        <p:nvPicPr>
          <p:cNvPr id="600" name="Google Shape;600;g7dd7364355_0_16"/>
          <p:cNvPicPr preferRelativeResize="0"/>
          <p:nvPr/>
        </p:nvPicPr>
        <p:blipFill rotWithShape="1">
          <a:blip r:embed="rId8">
            <a:alphaModFix/>
          </a:blip>
          <a:srcRect b="0" l="0" r="0" t="0"/>
          <a:stretch/>
        </p:blipFill>
        <p:spPr>
          <a:xfrm>
            <a:off x="7681092" y="1630400"/>
            <a:ext cx="576406" cy="57641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Image optimisation and size</a:t>
            </a:r>
            <a:endParaRPr/>
          </a:p>
        </p:txBody>
      </p:sp>
      <p:sp>
        <p:nvSpPr>
          <p:cNvPr id="606" name="Google Shape;606;p2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72 DPI (dots per inch) for standard screens or 150 DPI for retina screens.</a:t>
            </a:r>
            <a:endParaRPr/>
          </a:p>
          <a:p>
            <a:pPr indent="0" lvl="0" marL="0" rtl="0" algn="l">
              <a:lnSpc>
                <a:spcPct val="115000"/>
              </a:lnSpc>
              <a:spcBef>
                <a:spcPts val="0"/>
              </a:spcBef>
              <a:spcAft>
                <a:spcPts val="0"/>
              </a:spcAft>
              <a:buSzPts val="1400"/>
              <a:buNone/>
            </a:pPr>
            <a:br>
              <a:rPr lang="en-GB"/>
            </a:br>
            <a:r>
              <a:rPr lang="en-GB"/>
              <a:t>Colour profile should be set to RGB.</a:t>
            </a:r>
            <a:endParaRPr/>
          </a:p>
          <a:p>
            <a:pPr indent="0" lvl="0" marL="0" rtl="0" algn="l">
              <a:lnSpc>
                <a:spcPct val="115000"/>
              </a:lnSpc>
              <a:spcBef>
                <a:spcPts val="0"/>
              </a:spcBef>
              <a:spcAft>
                <a:spcPts val="0"/>
              </a:spcAft>
              <a:buSzPts val="1400"/>
              <a:buNone/>
            </a:pPr>
            <a:br>
              <a:rPr lang="en-GB"/>
            </a:br>
            <a:r>
              <a:rPr lang="en-GB"/>
              <a:t>File size should be small (under 100K).</a:t>
            </a:r>
            <a:endParaRPr/>
          </a:p>
          <a:p>
            <a:pPr indent="0" lvl="0" marL="0" rtl="0" algn="l">
              <a:lnSpc>
                <a:spcPct val="115000"/>
              </a:lnSpc>
              <a:spcBef>
                <a:spcPts val="1600"/>
              </a:spcBef>
              <a:spcAft>
                <a:spcPts val="0"/>
              </a:spcAft>
              <a:buSzPts val="1400"/>
              <a:buNone/>
            </a:pPr>
            <a:r>
              <a:rPr lang="en-GB"/>
              <a:t>Use image editing software such as Photoshop, If you don’t have photoshop to edit images you can use </a:t>
            </a:r>
            <a:r>
              <a:rPr lang="en-GB" u="sng">
                <a:solidFill>
                  <a:schemeClr val="hlink"/>
                </a:solidFill>
                <a:hlinkClick r:id="rId3"/>
              </a:rPr>
              <a:t>www.gimp.org</a:t>
            </a:r>
            <a:r>
              <a:rPr lang="en-GB"/>
              <a:t> (FREE).</a:t>
            </a:r>
            <a:endParaRPr/>
          </a:p>
          <a:p>
            <a:pPr indent="0" lvl="0" marL="0" rtl="0" algn="l">
              <a:lnSpc>
                <a:spcPct val="115000"/>
              </a:lnSpc>
              <a:spcBef>
                <a:spcPts val="1600"/>
              </a:spcBef>
              <a:spcAft>
                <a:spcPts val="1600"/>
              </a:spcAft>
              <a:buSzPts val="1400"/>
              <a:buNone/>
            </a:pPr>
            <a:r>
              <a:rPr lang="en-GB"/>
              <a:t>You can also compress images online with </a:t>
            </a:r>
            <a:r>
              <a:rPr lang="en-GB" u="sng">
                <a:solidFill>
                  <a:schemeClr val="hlink"/>
                </a:solidFill>
                <a:hlinkClick r:id="rId4"/>
              </a:rPr>
              <a:t>tinyjpg.com</a:t>
            </a:r>
            <a:r>
              <a:rPr lang="en-GB"/>
              <a:t> and </a:t>
            </a:r>
            <a:r>
              <a:rPr lang="en-GB" u="sng">
                <a:solidFill>
                  <a:schemeClr val="hlink"/>
                </a:solidFill>
                <a:hlinkClick r:id="rId5"/>
              </a:rPr>
              <a:t>compressor.io</a:t>
            </a:r>
            <a:endParaRPr/>
          </a:p>
        </p:txBody>
      </p:sp>
      <p:pic>
        <p:nvPicPr>
          <p:cNvPr id="607" name="Google Shape;607;p24"/>
          <p:cNvPicPr preferRelativeResize="0"/>
          <p:nvPr/>
        </p:nvPicPr>
        <p:blipFill rotWithShape="1">
          <a:blip r:embed="rId6">
            <a:alphaModFix/>
          </a:blip>
          <a:srcRect b="0" l="0" r="0" t="0"/>
          <a:stretch/>
        </p:blipFill>
        <p:spPr>
          <a:xfrm>
            <a:off x="6704400" y="2416125"/>
            <a:ext cx="2338300" cy="1745925"/>
          </a:xfrm>
          <a:prstGeom prst="rect">
            <a:avLst/>
          </a:prstGeom>
          <a:noFill/>
          <a:ln>
            <a:noFill/>
          </a:ln>
        </p:spPr>
      </p:pic>
      <p:pic>
        <p:nvPicPr>
          <p:cNvPr id="608" name="Google Shape;608;p24"/>
          <p:cNvPicPr preferRelativeResize="0"/>
          <p:nvPr/>
        </p:nvPicPr>
        <p:blipFill rotWithShape="1">
          <a:blip r:embed="rId7">
            <a:alphaModFix/>
          </a:blip>
          <a:srcRect b="0" l="0" r="0" t="0"/>
          <a:stretch/>
        </p:blipFill>
        <p:spPr>
          <a:xfrm>
            <a:off x="7197975" y="445025"/>
            <a:ext cx="1551575" cy="1551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g7dd7364355_0_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Multiple Devices / Screens</a:t>
            </a:r>
            <a:endParaRPr/>
          </a:p>
        </p:txBody>
      </p:sp>
      <p:sp>
        <p:nvSpPr>
          <p:cNvPr id="614" name="Google Shape;614;g7dd7364355_0_36"/>
          <p:cNvSpPr txBox="1"/>
          <p:nvPr>
            <p:ph idx="1" type="body"/>
          </p:nvPr>
        </p:nvSpPr>
        <p:spPr>
          <a:xfrm>
            <a:off x="311700" y="1152475"/>
            <a:ext cx="3609600" cy="3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Different Screen Sizes and resolutions.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Images on screen are made of colored squares called pixels.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As a general rule you can stick to 72 DPI (dots per inch) for standard screens </a:t>
            </a:r>
            <a:endParaRPr/>
          </a:p>
          <a:p>
            <a:pPr indent="0" lvl="0" marL="0" rtl="0" algn="l">
              <a:lnSpc>
                <a:spcPct val="115000"/>
              </a:lnSpc>
              <a:spcBef>
                <a:spcPts val="0"/>
              </a:spcBef>
              <a:spcAft>
                <a:spcPts val="0"/>
              </a:spcAft>
              <a:buSzPts val="1400"/>
              <a:buNone/>
            </a:pPr>
            <a:r>
              <a:rPr lang="en-GB"/>
              <a:t>150 DPI for retina screens.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Clr>
                <a:srgbClr val="000000"/>
              </a:buClr>
              <a:buSzPts val="1400"/>
              <a:buFont typeface="Arial"/>
              <a:buNone/>
            </a:pPr>
            <a:r>
              <a:t/>
            </a:r>
            <a:endParaRPr/>
          </a:p>
          <a:p>
            <a:pPr indent="0" lvl="0" marL="0" rtl="0" algn="l">
              <a:lnSpc>
                <a:spcPct val="115000"/>
              </a:lnSpc>
              <a:spcBef>
                <a:spcPts val="0"/>
              </a:spcBef>
              <a:spcAft>
                <a:spcPts val="0"/>
              </a:spcAft>
              <a:buSzPts val="1400"/>
              <a:buNone/>
            </a:pPr>
            <a:r>
              <a:t/>
            </a:r>
            <a:endParaRPr/>
          </a:p>
        </p:txBody>
      </p:sp>
      <p:pic>
        <p:nvPicPr>
          <p:cNvPr id="615" name="Google Shape;615;g7dd7364355_0_36"/>
          <p:cNvPicPr preferRelativeResize="0"/>
          <p:nvPr/>
        </p:nvPicPr>
        <p:blipFill rotWithShape="1">
          <a:blip r:embed="rId3">
            <a:alphaModFix/>
          </a:blip>
          <a:srcRect b="0" l="0" r="0" t="0"/>
          <a:stretch/>
        </p:blipFill>
        <p:spPr>
          <a:xfrm>
            <a:off x="4938075" y="639950"/>
            <a:ext cx="3463725" cy="3463725"/>
          </a:xfrm>
          <a:prstGeom prst="rect">
            <a:avLst/>
          </a:prstGeom>
          <a:noFill/>
          <a:ln>
            <a:noFill/>
          </a:ln>
        </p:spPr>
      </p:pic>
      <p:sp>
        <p:nvSpPr>
          <p:cNvPr id="616" name="Google Shape;616;g7dd7364355_0_3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Be warned! 72 dpi screen resolution dates all the way back to the mid 1980's.</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3"/>
          <p:cNvSpPr/>
          <p:nvPr/>
        </p:nvSpPr>
        <p:spPr>
          <a:xfrm>
            <a:off x="6476475" y="-895300"/>
            <a:ext cx="4738200" cy="47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a:t>
            </a:r>
            <a:endParaRPr/>
          </a:p>
        </p:txBody>
      </p:sp>
      <p:sp>
        <p:nvSpPr>
          <p:cNvPr id="128" name="Google Shape;128;p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sz="1200"/>
              <a:t>Each lesson we’re going to work on chunks of website development, we’ll be covering subjects:</a:t>
            </a:r>
            <a:endParaRPr sz="1200"/>
          </a:p>
          <a:p>
            <a:pPr indent="0" lvl="0" marL="0" rtl="0" algn="l">
              <a:lnSpc>
                <a:spcPct val="115000"/>
              </a:lnSpc>
              <a:spcBef>
                <a:spcPts val="0"/>
              </a:spcBef>
              <a:spcAft>
                <a:spcPts val="0"/>
              </a:spcAft>
              <a:buSzPts val="1400"/>
              <a:buNone/>
            </a:pPr>
            <a:r>
              <a:t/>
            </a:r>
            <a:endParaRPr sz="1200"/>
          </a:p>
          <a:p>
            <a:pPr indent="0" lvl="0" marL="0" rtl="0" algn="l">
              <a:lnSpc>
                <a:spcPct val="115000"/>
              </a:lnSpc>
              <a:spcBef>
                <a:spcPts val="0"/>
              </a:spcBef>
              <a:spcAft>
                <a:spcPts val="0"/>
              </a:spcAft>
              <a:buSzPts val="1400"/>
              <a:buNone/>
            </a:pPr>
            <a:r>
              <a:rPr lang="en-GB" sz="1200"/>
              <a:t>HTML: 		Structure of content</a:t>
            </a:r>
            <a:br>
              <a:rPr lang="en-GB" sz="1200"/>
            </a:br>
            <a:r>
              <a:rPr lang="en-GB" sz="1200"/>
              <a:t>CSS: 			Style and visual design</a:t>
            </a:r>
            <a:br>
              <a:rPr lang="en-GB" sz="1200"/>
            </a:br>
            <a:r>
              <a:rPr lang="en-GB" sz="1200"/>
              <a:t>JavaScript: 		Dynamic Interaction</a:t>
            </a:r>
            <a:endParaRPr sz="1200"/>
          </a:p>
          <a:p>
            <a:pPr indent="0" lvl="0" marL="0" rtl="0" algn="l">
              <a:lnSpc>
                <a:spcPct val="115000"/>
              </a:lnSpc>
              <a:spcBef>
                <a:spcPts val="0"/>
              </a:spcBef>
              <a:spcAft>
                <a:spcPts val="0"/>
              </a:spcAft>
              <a:buSzPts val="1400"/>
              <a:buNone/>
            </a:pPr>
            <a:r>
              <a:rPr lang="en-GB" sz="1200"/>
              <a:t>PHP:			Working with Data</a:t>
            </a:r>
            <a:endParaRPr sz="1200"/>
          </a:p>
          <a:p>
            <a:pPr indent="0" lvl="0" marL="0" rtl="0" algn="l">
              <a:lnSpc>
                <a:spcPct val="115000"/>
              </a:lnSpc>
              <a:spcBef>
                <a:spcPts val="0"/>
              </a:spcBef>
              <a:spcAft>
                <a:spcPts val="0"/>
              </a:spcAft>
              <a:buSzPts val="1400"/>
              <a:buNone/>
            </a:pPr>
            <a:r>
              <a:rPr lang="en-GB" sz="1200"/>
              <a:t>FTP:			Server connection</a:t>
            </a:r>
            <a:endParaRPr sz="1200"/>
          </a:p>
          <a:p>
            <a:pPr indent="0" lvl="0" marL="0" rtl="0" algn="l">
              <a:lnSpc>
                <a:spcPct val="115000"/>
              </a:lnSpc>
              <a:spcBef>
                <a:spcPts val="0"/>
              </a:spcBef>
              <a:spcAft>
                <a:spcPts val="0"/>
              </a:spcAft>
              <a:buSzPts val="1400"/>
              <a:buNone/>
            </a:pPr>
            <a:r>
              <a:t/>
            </a:r>
            <a:endParaRPr sz="1200"/>
          </a:p>
          <a:p>
            <a:pPr indent="0" lvl="0" marL="0" rtl="0" algn="l">
              <a:lnSpc>
                <a:spcPct val="115000"/>
              </a:lnSpc>
              <a:spcBef>
                <a:spcPts val="0"/>
              </a:spcBef>
              <a:spcAft>
                <a:spcPts val="0"/>
              </a:spcAft>
              <a:buSzPts val="1400"/>
              <a:buNone/>
            </a:pPr>
            <a:r>
              <a:rPr lang="en-GB" sz="1200"/>
              <a:t>We’ll also cover software, and other essential information you need to build a website.</a:t>
            </a:r>
            <a:endParaRPr sz="1200"/>
          </a:p>
          <a:p>
            <a:pPr indent="0" lvl="0" marL="0" rtl="0" algn="l">
              <a:lnSpc>
                <a:spcPct val="115000"/>
              </a:lnSpc>
              <a:spcBef>
                <a:spcPts val="1600"/>
              </a:spcBef>
              <a:spcAft>
                <a:spcPts val="0"/>
              </a:spcAft>
              <a:buSzPts val="1400"/>
              <a:buNone/>
            </a:pPr>
            <a:r>
              <a:rPr lang="en-GB" sz="1200"/>
              <a:t>By the end of this course you’ll be able to build your own website from scratch, and you’ll be equipped with the essential information to pursue a career as a Front-end / Website Developer.</a:t>
            </a:r>
            <a:endParaRPr sz="1200"/>
          </a:p>
          <a:p>
            <a:pPr indent="0" lvl="0" marL="0" rtl="0" algn="l">
              <a:lnSpc>
                <a:spcPct val="115000"/>
              </a:lnSpc>
              <a:spcBef>
                <a:spcPts val="1600"/>
              </a:spcBef>
              <a:spcAft>
                <a:spcPts val="0"/>
              </a:spcAft>
              <a:buSzPts val="1400"/>
              <a:buNone/>
            </a:pPr>
            <a:r>
              <a:rPr lang="en-GB" sz="1200"/>
              <a:t>We’re going to be covering a lot of information, but I will provide reference material for you to keep.</a:t>
            </a:r>
            <a:endParaRPr sz="1200"/>
          </a:p>
          <a:p>
            <a:pPr indent="0" lvl="0" marL="0" rtl="0" algn="l">
              <a:lnSpc>
                <a:spcPct val="115000"/>
              </a:lnSpc>
              <a:spcBef>
                <a:spcPts val="1600"/>
              </a:spcBef>
              <a:spcAft>
                <a:spcPts val="0"/>
              </a:spcAft>
              <a:buSzPts val="1400"/>
              <a:buNone/>
            </a:pPr>
            <a:r>
              <a:t/>
            </a:r>
            <a:endParaRPr sz="1200"/>
          </a:p>
          <a:p>
            <a:pPr indent="0" lvl="0" marL="0" rtl="0" algn="l">
              <a:lnSpc>
                <a:spcPct val="115000"/>
              </a:lnSpc>
              <a:spcBef>
                <a:spcPts val="1600"/>
              </a:spcBef>
              <a:spcAft>
                <a:spcPts val="0"/>
              </a:spcAft>
              <a:buSzPts val="1400"/>
              <a:buNone/>
            </a:pPr>
            <a:r>
              <a:t/>
            </a:r>
            <a:endParaRPr sz="1200"/>
          </a:p>
          <a:p>
            <a:pPr indent="0" lvl="0" marL="0" rtl="0" algn="l">
              <a:lnSpc>
                <a:spcPct val="115000"/>
              </a:lnSpc>
              <a:spcBef>
                <a:spcPts val="1600"/>
              </a:spcBef>
              <a:spcAft>
                <a:spcPts val="1600"/>
              </a:spcAft>
              <a:buSzPts val="1400"/>
              <a:buNone/>
            </a:pPr>
            <a:r>
              <a:t/>
            </a:r>
            <a:endParaRPr sz="1200"/>
          </a:p>
        </p:txBody>
      </p:sp>
      <p:sp>
        <p:nvSpPr>
          <p:cNvPr id="129" name="Google Shape;129;p3"/>
          <p:cNvSpPr txBox="1"/>
          <p:nvPr/>
        </p:nvSpPr>
        <p:spPr>
          <a:xfrm>
            <a:off x="6705075" y="605125"/>
            <a:ext cx="1893300" cy="349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CSS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JavaScript</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PHP</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HTML editors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CMS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Hosting</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Servers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Domains</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FTP &amp; CyberDuck</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Atom</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Terminal</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Github</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g7dd7364355_0_53"/>
          <p:cNvSpPr txBox="1"/>
          <p:nvPr>
            <p:ph type="title"/>
          </p:nvPr>
        </p:nvSpPr>
        <p:spPr>
          <a:xfrm>
            <a:off x="2307225" y="1941750"/>
            <a:ext cx="4112400" cy="104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Why?</a:t>
            </a:r>
            <a:endParaRPr/>
          </a:p>
          <a:p>
            <a:pPr indent="0" lvl="0" marL="0" rtl="0" algn="ctr">
              <a:lnSpc>
                <a:spcPct val="150000"/>
              </a:lnSpc>
              <a:spcBef>
                <a:spcPts val="0"/>
              </a:spcBef>
              <a:spcAft>
                <a:spcPts val="0"/>
              </a:spcAft>
              <a:buSzPts val="2800"/>
              <a:buNone/>
            </a:pPr>
            <a:r>
              <a:rPr i="1" lang="en-GB" sz="1400">
                <a:latin typeface="Georgia"/>
                <a:ea typeface="Georgia"/>
                <a:cs typeface="Georgia"/>
                <a:sym typeface="Georgia"/>
              </a:rPr>
              <a:t>Does it really matter?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g7dd7364355_0_59"/>
          <p:cNvSpPr txBox="1"/>
          <p:nvPr>
            <p:ph idx="1" type="body"/>
          </p:nvPr>
        </p:nvSpPr>
        <p:spPr>
          <a:xfrm>
            <a:off x="1573475" y="4099350"/>
            <a:ext cx="5783100" cy="9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GB"/>
              <a:t>The dreaded loading icon. When you seem to be waiting forever for a page to load but the images are too big!</a:t>
            </a:r>
            <a:endParaRPr/>
          </a:p>
        </p:txBody>
      </p:sp>
      <p:pic>
        <p:nvPicPr>
          <p:cNvPr id="627" name="Google Shape;627;g7dd7364355_0_59"/>
          <p:cNvPicPr preferRelativeResize="0"/>
          <p:nvPr/>
        </p:nvPicPr>
        <p:blipFill rotWithShape="1">
          <a:blip r:embed="rId3">
            <a:alphaModFix/>
          </a:blip>
          <a:srcRect b="0" l="0" r="0" t="0"/>
          <a:stretch/>
        </p:blipFill>
        <p:spPr>
          <a:xfrm>
            <a:off x="2034200" y="782502"/>
            <a:ext cx="4575149" cy="2573525"/>
          </a:xfrm>
          <a:prstGeom prst="rect">
            <a:avLst/>
          </a:prstGeom>
          <a:noFill/>
          <a:ln>
            <a:noFill/>
          </a:ln>
        </p:spPr>
      </p:pic>
      <p:sp>
        <p:nvSpPr>
          <p:cNvPr id="628" name="Google Shape;628;g7dd7364355_0_59"/>
          <p:cNvSpPr txBox="1"/>
          <p:nvPr/>
        </p:nvSpPr>
        <p:spPr>
          <a:xfrm>
            <a:off x="632000" y="1277150"/>
            <a:ext cx="1100400" cy="430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The spinning wheel of doom!</a:t>
            </a:r>
            <a:endParaRPr b="0" i="0" sz="1400" u="none" cap="none" strike="noStrike">
              <a:solidFill>
                <a:srgbClr val="000000"/>
              </a:solidFill>
              <a:latin typeface="Proxima Nova"/>
              <a:ea typeface="Proxima Nova"/>
              <a:cs typeface="Proxima Nova"/>
              <a:sym typeface="Proxima Nova"/>
            </a:endParaRPr>
          </a:p>
        </p:txBody>
      </p:sp>
      <p:sp>
        <p:nvSpPr>
          <p:cNvPr id="629" name="Google Shape;629;g7dd7364355_0_59"/>
          <p:cNvSpPr/>
          <p:nvPr/>
        </p:nvSpPr>
        <p:spPr>
          <a:xfrm>
            <a:off x="1593325" y="891191"/>
            <a:ext cx="2204350" cy="547425"/>
          </a:xfrm>
          <a:custGeom>
            <a:rect b="b" l="l" r="r" t="t"/>
            <a:pathLst>
              <a:path extrusionOk="0" h="21897" w="88174">
                <a:moveTo>
                  <a:pt x="88174" y="21897"/>
                </a:moveTo>
                <a:cubicBezTo>
                  <a:pt x="73777" y="2699"/>
                  <a:pt x="41973" y="-4090"/>
                  <a:pt x="18872" y="2406"/>
                </a:cubicBezTo>
                <a:cubicBezTo>
                  <a:pt x="12123" y="4304"/>
                  <a:pt x="3890" y="5856"/>
                  <a:pt x="0" y="11688"/>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g7dd7364355_0_66"/>
          <p:cNvSpPr txBox="1"/>
          <p:nvPr>
            <p:ph idx="1" type="body"/>
          </p:nvPr>
        </p:nvSpPr>
        <p:spPr>
          <a:xfrm>
            <a:off x="1573475" y="4114825"/>
            <a:ext cx="5940000" cy="9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GB"/>
              <a:t>A low resolution image will appear fuzzy, often referred to as “pixelated”.</a:t>
            </a:r>
            <a:endParaRPr/>
          </a:p>
        </p:txBody>
      </p:sp>
      <p:pic>
        <p:nvPicPr>
          <p:cNvPr id="635" name="Google Shape;635;g7dd7364355_0_66"/>
          <p:cNvPicPr preferRelativeResize="0"/>
          <p:nvPr/>
        </p:nvPicPr>
        <p:blipFill rotWithShape="1">
          <a:blip r:embed="rId3">
            <a:alphaModFix/>
          </a:blip>
          <a:srcRect b="0" l="0" r="0" t="0"/>
          <a:stretch/>
        </p:blipFill>
        <p:spPr>
          <a:xfrm>
            <a:off x="2039625" y="531425"/>
            <a:ext cx="4658007" cy="3330475"/>
          </a:xfrm>
          <a:prstGeom prst="rect">
            <a:avLst/>
          </a:prstGeom>
          <a:noFill/>
          <a:ln>
            <a:noFill/>
          </a:ln>
        </p:spPr>
      </p:pic>
      <p:sp>
        <p:nvSpPr>
          <p:cNvPr id="636" name="Google Shape;636;g7dd7364355_0_66"/>
          <p:cNvSpPr/>
          <p:nvPr/>
        </p:nvSpPr>
        <p:spPr>
          <a:xfrm rot="-2886303">
            <a:off x="1435816" y="1509396"/>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7dd7364355_0_66"/>
          <p:cNvSpPr txBox="1"/>
          <p:nvPr/>
        </p:nvSpPr>
        <p:spPr>
          <a:xfrm>
            <a:off x="639725" y="929100"/>
            <a:ext cx="1100400" cy="430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Bad Resolution</a:t>
            </a:r>
            <a:endParaRPr b="0" i="0" sz="1400" u="none" cap="none" strike="noStrike">
              <a:solidFill>
                <a:srgbClr val="000000"/>
              </a:solidFill>
              <a:latin typeface="Proxima Nova"/>
              <a:ea typeface="Proxima Nova"/>
              <a:cs typeface="Proxima Nova"/>
              <a:sym typeface="Proxima Nova"/>
            </a:endParaRPr>
          </a:p>
        </p:txBody>
      </p:sp>
      <p:sp>
        <p:nvSpPr>
          <p:cNvPr id="638" name="Google Shape;638;g7dd7364355_0_66"/>
          <p:cNvSpPr/>
          <p:nvPr/>
        </p:nvSpPr>
        <p:spPr>
          <a:xfrm rot="7913697">
            <a:off x="6827116" y="2195471"/>
            <a:ext cx="425224" cy="89099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7dd7364355_0_66"/>
          <p:cNvSpPr txBox="1"/>
          <p:nvPr/>
        </p:nvSpPr>
        <p:spPr>
          <a:xfrm>
            <a:off x="7227300" y="3096700"/>
            <a:ext cx="13581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Good Resolution</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g7e93934eb6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Also… </a:t>
            </a:r>
            <a:endParaRPr/>
          </a:p>
        </p:txBody>
      </p:sp>
      <p:sp>
        <p:nvSpPr>
          <p:cNvPr id="645" name="Google Shape;645;g7e93934eb6_0_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Images that are too big will affect you being found in google search. It's part of the google search algorithm and ranking system.</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In a sea of websites and people, it’s important to make sure your images are optimised.</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p:txBody>
      </p:sp>
      <p:pic>
        <p:nvPicPr>
          <p:cNvPr id="646" name="Google Shape;646;g7e93934eb6_0_1"/>
          <p:cNvPicPr preferRelativeResize="0"/>
          <p:nvPr/>
        </p:nvPicPr>
        <p:blipFill rotWithShape="1">
          <a:blip r:embed="rId3">
            <a:alphaModFix/>
          </a:blip>
          <a:srcRect b="0" l="0" r="0" t="0"/>
          <a:stretch/>
        </p:blipFill>
        <p:spPr>
          <a:xfrm>
            <a:off x="4921800" y="1199350"/>
            <a:ext cx="3917399" cy="2744800"/>
          </a:xfrm>
          <a:prstGeom prst="rect">
            <a:avLst/>
          </a:prstGeom>
          <a:noFill/>
          <a:ln>
            <a:noFill/>
          </a:ln>
        </p:spPr>
      </p:pic>
      <p:pic>
        <p:nvPicPr>
          <p:cNvPr id="647" name="Google Shape;647;g7e93934eb6_0_1">
            <a:hlinkClick r:id="rId4"/>
          </p:cNvPr>
          <p:cNvPicPr preferRelativeResize="0"/>
          <p:nvPr/>
        </p:nvPicPr>
        <p:blipFill rotWithShape="1">
          <a:blip r:embed="rId5">
            <a:alphaModFix amt="22000"/>
          </a:blip>
          <a:srcRect b="0" l="0" r="0" t="0"/>
          <a:stretch/>
        </p:blipFill>
        <p:spPr>
          <a:xfrm>
            <a:off x="530225" y="4501075"/>
            <a:ext cx="415475" cy="415475"/>
          </a:xfrm>
          <a:prstGeom prst="rect">
            <a:avLst/>
          </a:prstGeom>
          <a:noFill/>
          <a:ln>
            <a:noFill/>
          </a:ln>
        </p:spPr>
      </p:pic>
      <p:sp>
        <p:nvSpPr>
          <p:cNvPr id="648" name="Google Shape;648;g7e93934eb6_0_1">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Image compression</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g7dd7364355_0_41"/>
          <p:cNvSpPr/>
          <p:nvPr/>
        </p:nvSpPr>
        <p:spPr>
          <a:xfrm>
            <a:off x="2520175" y="2207100"/>
            <a:ext cx="4141200" cy="759600"/>
          </a:xfrm>
          <a:prstGeom prst="roundRect">
            <a:avLst>
              <a:gd fmla="val 1357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7dd7364355_0_41"/>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&lt;img </a:t>
            </a:r>
            <a:r>
              <a:rPr lang="en-GB"/>
              <a:t>src="awesome.jpg"</a:t>
            </a:r>
            <a:r>
              <a:rPr lang="en-GB">
                <a:solidFill>
                  <a:schemeClr val="lt2"/>
                </a:solidFill>
              </a:rPr>
              <a:t>&gt;</a:t>
            </a:r>
            <a:endParaRPr>
              <a:solidFill>
                <a:schemeClr val="lt2"/>
              </a:solidFill>
            </a:endParaRPr>
          </a:p>
        </p:txBody>
      </p:sp>
      <p:sp>
        <p:nvSpPr>
          <p:cNvPr id="655" name="Google Shape;655;g7dd7364355_0_41"/>
          <p:cNvSpPr/>
          <p:nvPr/>
        </p:nvSpPr>
        <p:spPr>
          <a:xfrm rot="2700000">
            <a:off x="3810346" y="137788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7dd7364355_0_41"/>
          <p:cNvSpPr txBox="1"/>
          <p:nvPr/>
        </p:nvSpPr>
        <p:spPr>
          <a:xfrm>
            <a:off x="4488325" y="1358025"/>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Proxima Nova"/>
                <a:ea typeface="Proxima Nova"/>
                <a:cs typeface="Proxima Nova"/>
                <a:sym typeface="Proxima Nova"/>
              </a:rPr>
              <a:t>Standard Image Tag Attribute</a:t>
            </a:r>
            <a:endParaRPr b="0" i="0" sz="1400" u="none" cap="none" strike="noStrike">
              <a:solidFill>
                <a:srgbClr val="000000"/>
              </a:solidFill>
              <a:latin typeface="Proxima Nova"/>
              <a:ea typeface="Proxima Nova"/>
              <a:cs typeface="Proxima Nova"/>
              <a:sym typeface="Proxima Nova"/>
            </a:endParaRPr>
          </a:p>
        </p:txBody>
      </p:sp>
      <p:sp>
        <p:nvSpPr>
          <p:cNvPr id="657" name="Google Shape;657;g7dd7364355_0_4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Standard Image tag. 72DPI.</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g7dd7364355_0_84"/>
          <p:cNvSpPr/>
          <p:nvPr/>
        </p:nvSpPr>
        <p:spPr>
          <a:xfrm>
            <a:off x="1850175" y="1293125"/>
            <a:ext cx="5321400" cy="2390100"/>
          </a:xfrm>
          <a:prstGeom prst="roundRect">
            <a:avLst>
              <a:gd fmla="val 543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7dd7364355_0_84"/>
          <p:cNvSpPr txBox="1"/>
          <p:nvPr>
            <p:ph type="title"/>
          </p:nvPr>
        </p:nvSpPr>
        <p:spPr>
          <a:xfrm>
            <a:off x="2082225" y="450450"/>
            <a:ext cx="63345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accent4"/>
                </a:solidFill>
              </a:rPr>
              <a:t>&lt;img </a:t>
            </a:r>
            <a:endParaRPr>
              <a:solidFill>
                <a:schemeClr val="accent4"/>
              </a:solidFill>
            </a:endParaRPr>
          </a:p>
          <a:p>
            <a:pPr indent="0" lvl="0" marL="0" rtl="0" algn="l">
              <a:lnSpc>
                <a:spcPct val="115000"/>
              </a:lnSpc>
              <a:spcBef>
                <a:spcPts val="1000"/>
              </a:spcBef>
              <a:spcAft>
                <a:spcPts val="0"/>
              </a:spcAft>
              <a:buSzPts val="2400"/>
              <a:buNone/>
            </a:pPr>
            <a:r>
              <a:rPr lang="en-GB">
                <a:solidFill>
                  <a:schemeClr val="accent6"/>
                </a:solidFill>
              </a:rPr>
              <a:t>srcset="elva-fairy-320w.jpg 1x,</a:t>
            </a:r>
            <a:endParaRPr>
              <a:solidFill>
                <a:schemeClr val="accent6"/>
              </a:solidFill>
            </a:endParaRPr>
          </a:p>
          <a:p>
            <a:pPr indent="0" lvl="0" marL="0" rtl="0" algn="l">
              <a:lnSpc>
                <a:spcPct val="115000"/>
              </a:lnSpc>
              <a:spcBef>
                <a:spcPts val="0"/>
              </a:spcBef>
              <a:spcAft>
                <a:spcPts val="0"/>
              </a:spcAft>
              <a:buSzPts val="2400"/>
              <a:buNone/>
            </a:pPr>
            <a:r>
              <a:rPr lang="en-GB">
                <a:solidFill>
                  <a:schemeClr val="accent6"/>
                </a:solidFill>
              </a:rPr>
              <a:t>               elva-fairy-480w.jpg 1.5x,</a:t>
            </a:r>
            <a:endParaRPr>
              <a:solidFill>
                <a:schemeClr val="accent6"/>
              </a:solidFill>
            </a:endParaRPr>
          </a:p>
          <a:p>
            <a:pPr indent="0" lvl="0" marL="0" rtl="0" algn="l">
              <a:lnSpc>
                <a:spcPct val="115000"/>
              </a:lnSpc>
              <a:spcBef>
                <a:spcPts val="0"/>
              </a:spcBef>
              <a:spcAft>
                <a:spcPts val="0"/>
              </a:spcAft>
              <a:buSzPts val="2400"/>
              <a:buNone/>
            </a:pPr>
            <a:r>
              <a:rPr lang="en-GB">
                <a:solidFill>
                  <a:schemeClr val="accent6"/>
                </a:solidFill>
              </a:rPr>
              <a:t>               elva-fairy-640w.jpg 2x"</a:t>
            </a:r>
            <a:endParaRPr>
              <a:solidFill>
                <a:schemeClr val="accent6"/>
              </a:solidFill>
            </a:endParaRPr>
          </a:p>
          <a:p>
            <a:pPr indent="0" lvl="0" marL="0" rtl="0" algn="l">
              <a:lnSpc>
                <a:spcPct val="115000"/>
              </a:lnSpc>
              <a:spcBef>
                <a:spcPts val="0"/>
              </a:spcBef>
              <a:spcAft>
                <a:spcPts val="0"/>
              </a:spcAft>
              <a:buSzPts val="2400"/>
              <a:buNone/>
            </a:pPr>
            <a:r>
              <a:rPr lang="en-GB">
                <a:solidFill>
                  <a:schemeClr val="lt2"/>
                </a:solidFill>
              </a:rPr>
              <a:t>src=     "elva-fairy-640w.jpg" </a:t>
            </a:r>
            <a:endParaRPr>
              <a:solidFill>
                <a:schemeClr val="lt2"/>
              </a:solidFill>
            </a:endParaRPr>
          </a:p>
          <a:p>
            <a:pPr indent="0" lvl="0" marL="0" rtl="0" algn="l">
              <a:lnSpc>
                <a:spcPct val="115000"/>
              </a:lnSpc>
              <a:spcBef>
                <a:spcPts val="0"/>
              </a:spcBef>
              <a:spcAft>
                <a:spcPts val="0"/>
              </a:spcAft>
              <a:buSzPts val="2400"/>
              <a:buNone/>
            </a:pPr>
            <a:r>
              <a:rPr lang="en-GB">
                <a:solidFill>
                  <a:srgbClr val="FF5252"/>
                </a:solidFill>
              </a:rPr>
              <a:t>alt=     "Elva dressed as a fairy"</a:t>
            </a:r>
            <a:endParaRPr>
              <a:solidFill>
                <a:srgbClr val="FF5252"/>
              </a:solidFill>
            </a:endParaRPr>
          </a:p>
          <a:p>
            <a:pPr indent="0" lvl="0" marL="0" rtl="0" algn="l">
              <a:lnSpc>
                <a:spcPct val="115000"/>
              </a:lnSpc>
              <a:spcBef>
                <a:spcPts val="1000"/>
              </a:spcBef>
              <a:spcAft>
                <a:spcPts val="0"/>
              </a:spcAft>
              <a:buSzPts val="2400"/>
              <a:buNone/>
            </a:pPr>
            <a:r>
              <a:rPr lang="en-GB">
                <a:solidFill>
                  <a:schemeClr val="accent4"/>
                </a:solidFill>
              </a:rPr>
              <a:t>&gt;</a:t>
            </a:r>
            <a:endParaRPr>
              <a:solidFill>
                <a:schemeClr val="accent4"/>
              </a:solidFill>
            </a:endParaRPr>
          </a:p>
        </p:txBody>
      </p:sp>
      <p:sp>
        <p:nvSpPr>
          <p:cNvPr id="664" name="Google Shape;664;g7dd7364355_0_84"/>
          <p:cNvSpPr/>
          <p:nvPr/>
        </p:nvSpPr>
        <p:spPr>
          <a:xfrm rot="2700000">
            <a:off x="2481670" y="270633"/>
            <a:ext cx="216621" cy="453938"/>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7dd7364355_0_84"/>
          <p:cNvSpPr txBox="1"/>
          <p:nvPr/>
        </p:nvSpPr>
        <p:spPr>
          <a:xfrm>
            <a:off x="2827050" y="198650"/>
            <a:ext cx="29298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roxima Nova"/>
                <a:ea typeface="Proxima Nova"/>
                <a:cs typeface="Proxima Nova"/>
                <a:sym typeface="Proxima Nova"/>
              </a:rPr>
              <a:t>Srcset Image Tag </a:t>
            </a:r>
            <a:r>
              <a:rPr b="0" i="0" lang="en-GB" sz="1400" u="none" cap="none" strike="noStrike">
                <a:solidFill>
                  <a:schemeClr val="lt1"/>
                </a:solidFill>
                <a:latin typeface="Proxima Nova"/>
                <a:ea typeface="Proxima Nova"/>
                <a:cs typeface="Proxima Nova"/>
                <a:sym typeface="Proxima Nova"/>
              </a:rPr>
              <a:t>Attribute</a:t>
            </a:r>
            <a:endParaRPr b="0" i="0" sz="1400" u="none" cap="none" strike="noStrike">
              <a:solidFill>
                <a:srgbClr val="FFFFFF"/>
              </a:solidFill>
              <a:latin typeface="Proxima Nova"/>
              <a:ea typeface="Proxima Nova"/>
              <a:cs typeface="Proxima Nova"/>
              <a:sym typeface="Proxima Nova"/>
            </a:endParaRPr>
          </a:p>
        </p:txBody>
      </p:sp>
      <p:sp>
        <p:nvSpPr>
          <p:cNvPr id="666" name="Google Shape;666;g7dd736435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 standard/low resolution display will load elva-fairy-320w.jpg. A high resolution of two device pixels or more, telva-fairy-640w.jpg will be loaded. The 640px image is 93KB, whereas the 320px image is only 39KB.</a:t>
            </a:r>
            <a:endParaRPr b="0" i="0" sz="1200" u="none" cap="none" strike="noStrike">
              <a:solidFill>
                <a:schemeClr val="accent3"/>
              </a:solidFill>
              <a:latin typeface="Proxima Nova"/>
              <a:ea typeface="Proxima Nova"/>
              <a:cs typeface="Proxima Nova"/>
              <a:sym typeface="Proxima Nova"/>
            </a:endParaRPr>
          </a:p>
        </p:txBody>
      </p:sp>
      <p:sp>
        <p:nvSpPr>
          <p:cNvPr id="667" name="Google Shape;667;g7dd7364355_0_84"/>
          <p:cNvSpPr txBox="1"/>
          <p:nvPr/>
        </p:nvSpPr>
        <p:spPr>
          <a:xfrm>
            <a:off x="727275" y="1836700"/>
            <a:ext cx="975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Srcset</a:t>
            </a:r>
            <a:endParaRPr b="0" i="0" sz="1400" u="none" cap="none" strike="noStrike">
              <a:solidFill>
                <a:schemeClr val="accent6"/>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Attribute</a:t>
            </a:r>
            <a:endParaRPr b="0" i="0" sz="1400" u="none" cap="none" strike="noStrike">
              <a:solidFill>
                <a:schemeClr val="accent6"/>
              </a:solidFill>
              <a:latin typeface="Proxima Nova"/>
              <a:ea typeface="Proxima Nova"/>
              <a:cs typeface="Proxima Nova"/>
              <a:sym typeface="Proxima Nova"/>
            </a:endParaRPr>
          </a:p>
        </p:txBody>
      </p:sp>
      <p:sp>
        <p:nvSpPr>
          <p:cNvPr id="668" name="Google Shape;668;g7dd7364355_0_84"/>
          <p:cNvSpPr/>
          <p:nvPr/>
        </p:nvSpPr>
        <p:spPr>
          <a:xfrm>
            <a:off x="1540800" y="1703050"/>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7dd7364355_0_84"/>
          <p:cNvSpPr txBox="1"/>
          <p:nvPr/>
        </p:nvSpPr>
        <p:spPr>
          <a:xfrm>
            <a:off x="727275" y="3009325"/>
            <a:ext cx="975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Default</a:t>
            </a:r>
            <a:endParaRPr b="0" i="0" sz="14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image</a:t>
            </a:r>
            <a:endParaRPr b="0" i="0" sz="1400" u="none" cap="none" strike="noStrike">
              <a:solidFill>
                <a:schemeClr val="dk2"/>
              </a:solidFill>
              <a:latin typeface="Proxima Nova"/>
              <a:ea typeface="Proxima Nova"/>
              <a:cs typeface="Proxima Nova"/>
              <a:sym typeface="Proxima Nova"/>
            </a:endParaRPr>
          </a:p>
        </p:txBody>
      </p:sp>
      <p:sp>
        <p:nvSpPr>
          <p:cNvPr id="670" name="Google Shape;670;g7dd7364355_0_84"/>
          <p:cNvSpPr/>
          <p:nvPr/>
        </p:nvSpPr>
        <p:spPr>
          <a:xfrm>
            <a:off x="1540800" y="2875675"/>
            <a:ext cx="440875" cy="224300"/>
          </a:xfrm>
          <a:custGeom>
            <a:rect b="b" l="l" r="r" t="t"/>
            <a:pathLst>
              <a:path extrusionOk="0" h="8972" w="17635">
                <a:moveTo>
                  <a:pt x="0" y="8972"/>
                </a:moveTo>
                <a:cubicBezTo>
                  <a:pt x="5066" y="4749"/>
                  <a:pt x="11040" y="0"/>
                  <a:pt x="17635"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7dd7364355_0_84"/>
          <p:cNvSpPr txBox="1"/>
          <p:nvPr/>
        </p:nvSpPr>
        <p:spPr>
          <a:xfrm flipH="1">
            <a:off x="7283675" y="3264575"/>
            <a:ext cx="15894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5252"/>
                </a:solidFill>
                <a:latin typeface="Proxima Nova"/>
                <a:ea typeface="Proxima Nova"/>
                <a:cs typeface="Proxima Nova"/>
                <a:sym typeface="Proxima Nova"/>
              </a:rPr>
              <a:t>Always include an image alt (description)</a:t>
            </a:r>
            <a:endParaRPr b="0" i="0" sz="1400" u="none" cap="none" strike="noStrike">
              <a:solidFill>
                <a:srgbClr val="FF5252"/>
              </a:solidFill>
              <a:latin typeface="Proxima Nova"/>
              <a:ea typeface="Proxima Nova"/>
              <a:cs typeface="Proxima Nova"/>
              <a:sym typeface="Proxima Nova"/>
            </a:endParaRPr>
          </a:p>
        </p:txBody>
      </p:sp>
      <p:sp>
        <p:nvSpPr>
          <p:cNvPr id="672" name="Google Shape;672;g7dd7364355_0_84"/>
          <p:cNvSpPr/>
          <p:nvPr/>
        </p:nvSpPr>
        <p:spPr>
          <a:xfrm flipH="1">
            <a:off x="6566695" y="3264575"/>
            <a:ext cx="604880" cy="401407"/>
          </a:xfrm>
          <a:custGeom>
            <a:rect b="b" l="l" r="r" t="t"/>
            <a:pathLst>
              <a:path extrusionOk="0" h="8972" w="17635">
                <a:moveTo>
                  <a:pt x="0" y="8972"/>
                </a:moveTo>
                <a:cubicBezTo>
                  <a:pt x="5066" y="4749"/>
                  <a:pt x="11040" y="0"/>
                  <a:pt x="17635" y="0"/>
                </a:cubicBezTo>
              </a:path>
            </a:pathLst>
          </a:custGeom>
          <a:noFill/>
          <a:ln cap="flat" cmpd="sng" w="28575">
            <a:solidFill>
              <a:srgbClr val="FF52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g7dd7364355_0_84">
            <a:hlinkClick r:id="rId3"/>
          </p:cNvPr>
          <p:cNvPicPr preferRelativeResize="0"/>
          <p:nvPr/>
        </p:nvPicPr>
        <p:blipFill rotWithShape="1">
          <a:blip r:embed="rId4">
            <a:alphaModFix/>
          </a:blip>
          <a:srcRect b="0" l="0" r="0" t="0"/>
          <a:stretch/>
        </p:blipFill>
        <p:spPr>
          <a:xfrm>
            <a:off x="8079239" y="128167"/>
            <a:ext cx="910828" cy="471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pic>
        <p:nvPicPr>
          <p:cNvPr id="678" name="Google Shape;678;g7dd7364355_0_100"/>
          <p:cNvPicPr preferRelativeResize="0"/>
          <p:nvPr/>
        </p:nvPicPr>
        <p:blipFill rotWithShape="1">
          <a:blip r:embed="rId3">
            <a:alphaModFix amt="43000"/>
          </a:blip>
          <a:srcRect b="0" l="0" r="0" t="0"/>
          <a:stretch/>
        </p:blipFill>
        <p:spPr>
          <a:xfrm>
            <a:off x="255249" y="-274550"/>
            <a:ext cx="8312751" cy="5541826"/>
          </a:xfrm>
          <a:prstGeom prst="rect">
            <a:avLst/>
          </a:prstGeom>
          <a:noFill/>
          <a:ln>
            <a:noFill/>
          </a:ln>
        </p:spPr>
      </p:pic>
      <p:sp>
        <p:nvSpPr>
          <p:cNvPr id="679" name="Google Shape;679;g7dd7364355_0_10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t>Image display is evolving. </a:t>
            </a:r>
            <a:endParaRPr/>
          </a:p>
          <a:p>
            <a:pPr indent="0" lvl="0" marL="0" rtl="0" algn="ctr">
              <a:lnSpc>
                <a:spcPct val="115000"/>
              </a:lnSpc>
              <a:spcBef>
                <a:spcPts val="0"/>
              </a:spcBef>
              <a:spcAft>
                <a:spcPts val="0"/>
              </a:spcAft>
              <a:buSzPts val="2400"/>
              <a:buNone/>
            </a:pPr>
            <a:r>
              <a:rPr lang="en-GB"/>
              <a:t>Expect more Webp formats.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pic>
        <p:nvPicPr>
          <p:cNvPr id="684" name="Google Shape;684;p33"/>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685" name="Google Shape;685;p33"/>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686" name="Google Shape;686;p33"/>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Interaction and JavaScript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Javascript?</a:t>
            </a:r>
            <a:endParaRPr/>
          </a:p>
        </p:txBody>
      </p:sp>
      <p:sp>
        <p:nvSpPr>
          <p:cNvPr id="692" name="Google Shape;692;p34"/>
          <p:cNvSpPr txBox="1"/>
          <p:nvPr>
            <p:ph idx="1" type="body"/>
          </p:nvPr>
        </p:nvSpPr>
        <p:spPr>
          <a:xfrm>
            <a:off x="311700" y="1152475"/>
            <a:ext cx="411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JavaScript is a client-side scripting language that works with the content within the browser, it handles interactions on a page such as dropdown menus, thumbnail changes, and image sliders. </a:t>
            </a:r>
            <a:endParaRPr/>
          </a:p>
          <a:p>
            <a:pPr indent="0" lvl="0" marL="0" rtl="0" algn="l">
              <a:lnSpc>
                <a:spcPct val="115000"/>
              </a:lnSpc>
              <a:spcBef>
                <a:spcPts val="1600"/>
              </a:spcBef>
              <a:spcAft>
                <a:spcPts val="1600"/>
              </a:spcAft>
              <a:buSzPts val="1400"/>
              <a:buNone/>
            </a:pPr>
            <a:r>
              <a:rPr lang="en-GB"/>
              <a:t>It makes everything more interactive; a little bit more magical.</a:t>
            </a:r>
            <a:endParaRPr/>
          </a:p>
        </p:txBody>
      </p:sp>
      <p:pic>
        <p:nvPicPr>
          <p:cNvPr id="693" name="Google Shape;693;p34"/>
          <p:cNvPicPr preferRelativeResize="0"/>
          <p:nvPr/>
        </p:nvPicPr>
        <p:blipFill rotWithShape="1">
          <a:blip r:embed="rId3">
            <a:alphaModFix/>
          </a:blip>
          <a:srcRect b="0" l="30060" r="7984" t="0"/>
          <a:stretch/>
        </p:blipFill>
        <p:spPr>
          <a:xfrm flipH="1">
            <a:off x="5143498" y="622125"/>
            <a:ext cx="4000502" cy="3632099"/>
          </a:xfrm>
          <a:prstGeom prst="rect">
            <a:avLst/>
          </a:prstGeom>
          <a:noFill/>
          <a:ln>
            <a:noFill/>
          </a:ln>
        </p:spPr>
      </p:pic>
      <p:pic>
        <p:nvPicPr>
          <p:cNvPr id="694" name="Google Shape;694;p34">
            <a:hlinkClick r:id="rId4"/>
          </p:cNvPr>
          <p:cNvPicPr preferRelativeResize="0"/>
          <p:nvPr/>
        </p:nvPicPr>
        <p:blipFill rotWithShape="1">
          <a:blip r:embed="rId5">
            <a:alphaModFix amt="22000"/>
          </a:blip>
          <a:srcRect b="0" l="0" r="0" t="0"/>
          <a:stretch/>
        </p:blipFill>
        <p:spPr>
          <a:xfrm>
            <a:off x="530225" y="4501075"/>
            <a:ext cx="415475" cy="415475"/>
          </a:xfrm>
          <a:prstGeom prst="rect">
            <a:avLst/>
          </a:prstGeom>
          <a:noFill/>
          <a:ln>
            <a:noFill/>
          </a:ln>
        </p:spPr>
      </p:pic>
      <p:sp>
        <p:nvSpPr>
          <p:cNvPr id="695" name="Google Shape;695;p34">
            <a:hlinkClick r:id="rId6"/>
          </p:cNvPr>
          <p:cNvSpPr txBox="1"/>
          <p:nvPr/>
        </p:nvSpPr>
        <p:spPr>
          <a:xfrm>
            <a:off x="993950" y="4568875"/>
            <a:ext cx="1524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66666"/>
                </a:solidFill>
                <a:latin typeface="Proxima Nova"/>
                <a:ea typeface="Proxima Nova"/>
                <a:cs typeface="Proxima Nova"/>
                <a:sym typeface="Proxima Nova"/>
              </a:rPr>
              <a:t>Net Ninja</a:t>
            </a:r>
            <a:endParaRPr b="0" i="0" sz="9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g6e36db35bc_0_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Caution</a:t>
            </a:r>
            <a:endParaRPr/>
          </a:p>
        </p:txBody>
      </p:sp>
      <p:sp>
        <p:nvSpPr>
          <p:cNvPr id="701" name="Google Shape;701;g6e36db35bc_0_147"/>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t>Make sure your site works without javaScript. </a:t>
            </a:r>
            <a:endParaRPr/>
          </a:p>
          <a:p>
            <a:pPr indent="0" lvl="0" marL="0" rtl="0" algn="l">
              <a:lnSpc>
                <a:spcPct val="100000"/>
              </a:lnSpc>
              <a:spcBef>
                <a:spcPts val="0"/>
              </a:spcBef>
              <a:spcAft>
                <a:spcPts val="0"/>
              </a:spcAft>
              <a:buSzPts val="1800"/>
              <a:buNone/>
            </a:pPr>
            <a:r>
              <a:rPr lang="en-GB"/>
              <a:t>Some people turn off javaScript. If it’s essential then provide a No Script message.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i="1" lang="en-GB">
                <a:latin typeface="Courier New"/>
                <a:ea typeface="Courier New"/>
                <a:cs typeface="Courier New"/>
                <a:sym typeface="Courier New"/>
              </a:rPr>
              <a:t>&lt;noscript&gt;This site uses javaScript, Your browser does not support JavaScript. Please check you have enabled javaScript or try a different Browser.&lt;/noscript&gt;</a:t>
            </a:r>
            <a:endParaRPr i="1">
              <a:latin typeface="Courier New"/>
              <a:ea typeface="Courier New"/>
              <a:cs typeface="Courier New"/>
              <a:sym typeface="Courier New"/>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GB"/>
              <a:t>JavaScript is CASE sensitive.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3" name="Shape 133"/>
        <p:cNvGrpSpPr/>
        <p:nvPr/>
      </p:nvGrpSpPr>
      <p:grpSpPr>
        <a:xfrm>
          <a:off x="0" y="0"/>
          <a:ext cx="0" cy="0"/>
          <a:chOff x="0" y="0"/>
          <a:chExt cx="0" cy="0"/>
        </a:xfrm>
      </p:grpSpPr>
      <p:sp>
        <p:nvSpPr>
          <p:cNvPr id="134" name="Google Shape;134;g6e36db35bc_0_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Why?</a:t>
            </a:r>
            <a:endParaRPr/>
          </a:p>
        </p:txBody>
      </p:sp>
      <p:sp>
        <p:nvSpPr>
          <p:cNvPr id="135" name="Google Shape;135;g6e36db35bc_0_111"/>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I’ve found many courses teach you how to design a website but often they don’t cover how to build one and they often leave out important essentials.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You could bumble along without ever learning to build a website, but you’ll struggle to tailor it to your own needs. Learning to build will give you an advantage to really build what you really want and need.</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I hope to deliver a comprehensive course which includes the missing links.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Add javaScript to HTML</a:t>
            </a:r>
            <a:endParaRPr/>
          </a:p>
        </p:txBody>
      </p:sp>
      <p:sp>
        <p:nvSpPr>
          <p:cNvPr id="707" name="Google Shape;707;p35"/>
          <p:cNvSpPr txBox="1"/>
          <p:nvPr>
            <p:ph idx="1" type="body"/>
          </p:nvPr>
        </p:nvSpPr>
        <p:spPr>
          <a:xfrm>
            <a:off x="311700" y="1152475"/>
            <a:ext cx="8263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First, we add javaScript to our HTML document using the HTML </a:t>
            </a:r>
            <a:r>
              <a:rPr lang="en-GB">
                <a:solidFill>
                  <a:schemeClr val="lt2"/>
                </a:solidFill>
                <a:latin typeface="Courier New"/>
                <a:ea typeface="Courier New"/>
                <a:cs typeface="Courier New"/>
                <a:sym typeface="Courier New"/>
              </a:rPr>
              <a:t>&lt;script&gt; </a:t>
            </a:r>
            <a:r>
              <a:rPr lang="en-GB"/>
              <a:t>tag:</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&lt;script type="text/javascript" src="js/location-of-file.js"&gt;&lt;/script&gt;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solidFill>
                <a:schemeClr val="lt2"/>
              </a:solidFill>
              <a:latin typeface="Courier New"/>
              <a:ea typeface="Courier New"/>
              <a:cs typeface="Courier New"/>
              <a:sym typeface="Courier New"/>
            </a:endParaRPr>
          </a:p>
        </p:txBody>
      </p:sp>
      <p:sp>
        <p:nvSpPr>
          <p:cNvPr id="708" name="Google Shape;708;p3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Show’s ‘Vanilla’ javaScript</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Code Principles</a:t>
            </a:r>
            <a:endParaRPr/>
          </a:p>
        </p:txBody>
      </p:sp>
      <p:sp>
        <p:nvSpPr>
          <p:cNvPr id="714" name="Google Shape;714;p44"/>
          <p:cNvSpPr txBox="1"/>
          <p:nvPr>
            <p:ph idx="1" type="body"/>
          </p:nvPr>
        </p:nvSpPr>
        <p:spPr>
          <a:xfrm>
            <a:off x="311700" y="1152475"/>
            <a:ext cx="7511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Variables 				- a bucket, put data in and take it out later.</a:t>
            </a:r>
            <a:endParaRPr/>
          </a:p>
          <a:p>
            <a:pPr indent="0" lvl="0" marL="0" rtl="0" algn="l">
              <a:lnSpc>
                <a:spcPct val="115000"/>
              </a:lnSpc>
              <a:spcBef>
                <a:spcPts val="1600"/>
              </a:spcBef>
              <a:spcAft>
                <a:spcPts val="0"/>
              </a:spcAft>
              <a:buSzPts val="1400"/>
              <a:buNone/>
            </a:pPr>
            <a:r>
              <a:rPr lang="en-GB"/>
              <a:t>If [condition] , else 		- only execute if a condition is met.</a:t>
            </a:r>
            <a:endParaRPr/>
          </a:p>
          <a:p>
            <a:pPr indent="0" lvl="0" marL="0" rtl="0" algn="l">
              <a:lnSpc>
                <a:spcPct val="115000"/>
              </a:lnSpc>
              <a:spcBef>
                <a:spcPts val="1600"/>
              </a:spcBef>
              <a:spcAft>
                <a:spcPts val="0"/>
              </a:spcAft>
              <a:buSzPts val="1400"/>
              <a:buNone/>
            </a:pPr>
            <a:r>
              <a:rPr lang="en-GB"/>
              <a:t>Functions 				- snippet of code which can be reused.</a:t>
            </a:r>
            <a:endParaRPr/>
          </a:p>
          <a:p>
            <a:pPr indent="0" lvl="0" marL="0" rtl="0" algn="l">
              <a:lnSpc>
                <a:spcPct val="115000"/>
              </a:lnSpc>
              <a:spcBef>
                <a:spcPts val="1600"/>
              </a:spcBef>
              <a:spcAft>
                <a:spcPts val="0"/>
              </a:spcAft>
              <a:buSzPts val="1400"/>
              <a:buNone/>
            </a:pPr>
            <a:r>
              <a:rPr lang="en-GB"/>
              <a:t>Arrays 				- A list</a:t>
            </a:r>
            <a:endParaRPr/>
          </a:p>
          <a:p>
            <a:pPr indent="0" lvl="0" marL="0" rtl="0" algn="l">
              <a:lnSpc>
                <a:spcPct val="115000"/>
              </a:lnSpc>
              <a:spcBef>
                <a:spcPts val="1600"/>
              </a:spcBef>
              <a:spcAft>
                <a:spcPts val="0"/>
              </a:spcAft>
              <a:buSzPts val="1400"/>
              <a:buNone/>
            </a:pPr>
            <a:r>
              <a:rPr lang="en-GB"/>
              <a:t>Objects 				- A list or item with properties</a:t>
            </a:r>
            <a:endParaRPr/>
          </a:p>
          <a:p>
            <a:pPr indent="0" lvl="0" marL="0" rtl="0" algn="l">
              <a:lnSpc>
                <a:spcPct val="115000"/>
              </a:lnSpc>
              <a:spcBef>
                <a:spcPts val="1600"/>
              </a:spcBef>
              <a:spcAft>
                <a:spcPts val="0"/>
              </a:spcAft>
              <a:buSzPts val="1400"/>
              <a:buNone/>
            </a:pPr>
            <a:r>
              <a:rPr lang="en-GB"/>
              <a:t>Operators &amp; Comparison 	- maths and comparing data (e.g. 2+2)</a:t>
            </a:r>
            <a:endParaRPr/>
          </a:p>
          <a:p>
            <a:pPr indent="0" lvl="0" marL="0" rtl="0" algn="l">
              <a:lnSpc>
                <a:spcPct val="115000"/>
              </a:lnSpc>
              <a:spcBef>
                <a:spcPts val="1600"/>
              </a:spcBef>
              <a:spcAft>
                <a:spcPts val="1600"/>
              </a:spcAft>
              <a:buSzPts val="1400"/>
              <a:buNone/>
            </a:pPr>
            <a:r>
              <a:rPr lang="en-GB"/>
              <a:t>Loops (e.g. foreach) 		- Can perform a task on multiple items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g6e36db35bc_0_154"/>
          <p:cNvSpPr/>
          <p:nvPr/>
        </p:nvSpPr>
        <p:spPr>
          <a:xfrm>
            <a:off x="2723625" y="2130900"/>
            <a:ext cx="3685500" cy="759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6e36db35bc_0_154"/>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alert("</a:t>
            </a:r>
            <a:r>
              <a:rPr lang="en-GB"/>
              <a:t>Hello World</a:t>
            </a:r>
            <a:r>
              <a:rPr lang="en-GB">
                <a:solidFill>
                  <a:schemeClr val="lt2"/>
                </a:solidFill>
              </a:rPr>
              <a:t>");</a:t>
            </a:r>
            <a:endParaRPr>
              <a:solidFill>
                <a:schemeClr val="lt2"/>
              </a:solidFill>
            </a:endParaRPr>
          </a:p>
        </p:txBody>
      </p:sp>
      <p:sp>
        <p:nvSpPr>
          <p:cNvPr id="721" name="Google Shape;721;g6e36db35bc_0_154"/>
          <p:cNvSpPr/>
          <p:nvPr/>
        </p:nvSpPr>
        <p:spPr>
          <a:xfrm rot="2700000">
            <a:off x="31136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6e36db35bc_0_154"/>
          <p:cNvSpPr txBox="1"/>
          <p:nvPr/>
        </p:nvSpPr>
        <p:spPr>
          <a:xfrm>
            <a:off x="3791638" y="13086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JS Statement</a:t>
            </a:r>
            <a:endParaRPr b="0" i="0" sz="1400" u="none" cap="none" strike="noStrike">
              <a:solidFill>
                <a:schemeClr val="lt2"/>
              </a:solidFill>
              <a:latin typeface="Proxima Nova"/>
              <a:ea typeface="Proxima Nova"/>
              <a:cs typeface="Proxima Nova"/>
              <a:sym typeface="Proxima Nova"/>
            </a:endParaRPr>
          </a:p>
        </p:txBody>
      </p:sp>
      <p:sp>
        <p:nvSpPr>
          <p:cNvPr id="723" name="Google Shape;723;g6e36db35bc_0_15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Always end a statement with a semicolon.</a:t>
            </a:r>
            <a:endParaRPr b="0" i="0" sz="1200" u="none" cap="none" strike="noStrike">
              <a:solidFill>
                <a:schemeClr val="accent3"/>
              </a:solidFill>
              <a:latin typeface="Proxima Nova"/>
              <a:ea typeface="Proxima Nova"/>
              <a:cs typeface="Proxima Nova"/>
              <a:sym typeface="Proxima Nova"/>
            </a:endParaRPr>
          </a:p>
        </p:txBody>
      </p:sp>
      <p:sp>
        <p:nvSpPr>
          <p:cNvPr id="724" name="Google Shape;724;g6e36db35bc_0_154"/>
          <p:cNvSpPr txBox="1"/>
          <p:nvPr/>
        </p:nvSpPr>
        <p:spPr>
          <a:xfrm>
            <a:off x="3834825" y="3502425"/>
            <a:ext cx="1935300" cy="401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Ends with semicolon ;</a:t>
            </a:r>
            <a:endParaRPr b="0" i="0" sz="1400" u="none" cap="none" strike="noStrike">
              <a:solidFill>
                <a:schemeClr val="lt2"/>
              </a:solidFill>
              <a:latin typeface="Proxima Nova"/>
              <a:ea typeface="Proxima Nova"/>
              <a:cs typeface="Proxima Nova"/>
              <a:sym typeface="Proxima Nova"/>
            </a:endParaRPr>
          </a:p>
        </p:txBody>
      </p:sp>
      <p:sp>
        <p:nvSpPr>
          <p:cNvPr id="725" name="Google Shape;725;g6e36db35bc_0_154"/>
          <p:cNvSpPr/>
          <p:nvPr/>
        </p:nvSpPr>
        <p:spPr>
          <a:xfrm rot="-9487667">
            <a:off x="5859227" y="2831864"/>
            <a:ext cx="425225"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g6e36db35bc_0_166"/>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6e36db35bc_0_166"/>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var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32" name="Google Shape;732;g6e36db35bc_0_166"/>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6e36db35bc_0_166"/>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JS variable</a:t>
            </a:r>
            <a:endParaRPr b="0" i="0" sz="1400" u="none" cap="none" strike="noStrike">
              <a:solidFill>
                <a:schemeClr val="lt2"/>
              </a:solidFill>
              <a:latin typeface="Proxima Nova"/>
              <a:ea typeface="Proxima Nova"/>
              <a:cs typeface="Proxima Nova"/>
              <a:sym typeface="Proxima Nova"/>
            </a:endParaRPr>
          </a:p>
        </p:txBody>
      </p:sp>
      <p:sp>
        <p:nvSpPr>
          <p:cNvPr id="734" name="Google Shape;734;g6e36db35bc_0_16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 variable is like a bucket, you put data in to retrieve later. </a:t>
            </a:r>
            <a:endParaRPr b="0" i="0" sz="1200" u="none" cap="none" strike="noStrike">
              <a:solidFill>
                <a:schemeClr val="accent3"/>
              </a:solidFill>
              <a:latin typeface="Proxima Nova"/>
              <a:ea typeface="Proxima Nova"/>
              <a:cs typeface="Proxima Nova"/>
              <a:sym typeface="Proxima Nova"/>
            </a:endParaRPr>
          </a:p>
        </p:txBody>
      </p:sp>
      <p:sp>
        <p:nvSpPr>
          <p:cNvPr id="735" name="Google Shape;735;g6e36db35bc_0_166"/>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Assign</a:t>
            </a:r>
            <a:endParaRPr b="0" i="0" sz="1400" u="none" cap="none" strike="noStrike">
              <a:solidFill>
                <a:schemeClr val="lt2"/>
              </a:solidFill>
              <a:latin typeface="Proxima Nova"/>
              <a:ea typeface="Proxima Nova"/>
              <a:cs typeface="Proxima Nova"/>
              <a:sym typeface="Proxima Nova"/>
            </a:endParaRPr>
          </a:p>
        </p:txBody>
      </p:sp>
      <p:sp>
        <p:nvSpPr>
          <p:cNvPr id="736" name="Google Shape;736;g6e36db35bc_0_166"/>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6e36db35bc_0_166"/>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Identifier</a:t>
            </a:r>
            <a:endParaRPr b="0" i="0" sz="1400" u="none" cap="none" strike="noStrike">
              <a:solidFill>
                <a:schemeClr val="accent6"/>
              </a:solidFill>
              <a:latin typeface="Proxima Nova"/>
              <a:ea typeface="Proxima Nova"/>
              <a:cs typeface="Proxima Nova"/>
              <a:sym typeface="Proxima Nova"/>
            </a:endParaRPr>
          </a:p>
        </p:txBody>
      </p:sp>
      <p:sp>
        <p:nvSpPr>
          <p:cNvPr id="738" name="Google Shape;738;g6e36db35bc_0_166"/>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g7d37baf9c5_0_13"/>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7d37baf9c5_0_13"/>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let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45" name="Google Shape;745;g7d37baf9c5_0_13"/>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7d37baf9c5_0_13"/>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JS variable</a:t>
            </a:r>
            <a:endParaRPr b="0" i="0" sz="1400" u="none" cap="none" strike="noStrike">
              <a:solidFill>
                <a:schemeClr val="lt2"/>
              </a:solidFill>
              <a:latin typeface="Proxima Nova"/>
              <a:ea typeface="Proxima Nova"/>
              <a:cs typeface="Proxima Nova"/>
              <a:sym typeface="Proxima Nova"/>
            </a:endParaRPr>
          </a:p>
        </p:txBody>
      </p:sp>
      <p:sp>
        <p:nvSpPr>
          <p:cNvPr id="747" name="Google Shape;747;g7d37baf9c5_0_1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Let is a changeable variable.</a:t>
            </a:r>
            <a:endParaRPr b="0" i="0" sz="1200" u="none" cap="none" strike="noStrike">
              <a:solidFill>
                <a:schemeClr val="accent3"/>
              </a:solidFill>
              <a:latin typeface="Proxima Nova"/>
              <a:ea typeface="Proxima Nova"/>
              <a:cs typeface="Proxima Nova"/>
              <a:sym typeface="Proxima Nova"/>
            </a:endParaRPr>
          </a:p>
        </p:txBody>
      </p:sp>
      <p:sp>
        <p:nvSpPr>
          <p:cNvPr id="748" name="Google Shape;748;g7d37baf9c5_0_13"/>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Assign</a:t>
            </a:r>
            <a:endParaRPr b="0" i="0" sz="1400" u="none" cap="none" strike="noStrike">
              <a:solidFill>
                <a:schemeClr val="lt2"/>
              </a:solidFill>
              <a:latin typeface="Proxima Nova"/>
              <a:ea typeface="Proxima Nova"/>
              <a:cs typeface="Proxima Nova"/>
              <a:sym typeface="Proxima Nova"/>
            </a:endParaRPr>
          </a:p>
        </p:txBody>
      </p:sp>
      <p:sp>
        <p:nvSpPr>
          <p:cNvPr id="749" name="Google Shape;749;g7d37baf9c5_0_13"/>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7d37baf9c5_0_13"/>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Identifier</a:t>
            </a:r>
            <a:endParaRPr b="0" i="0" sz="1400" u="none" cap="none" strike="noStrike">
              <a:solidFill>
                <a:schemeClr val="accent6"/>
              </a:solidFill>
              <a:latin typeface="Proxima Nova"/>
              <a:ea typeface="Proxima Nova"/>
              <a:cs typeface="Proxima Nova"/>
              <a:sym typeface="Proxima Nova"/>
            </a:endParaRPr>
          </a:p>
        </p:txBody>
      </p:sp>
      <p:sp>
        <p:nvSpPr>
          <p:cNvPr id="751" name="Google Shape;751;g7d37baf9c5_0_13"/>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g7d37baf9c5_0_25"/>
          <p:cNvSpPr/>
          <p:nvPr/>
        </p:nvSpPr>
        <p:spPr>
          <a:xfrm>
            <a:off x="2340750" y="2130900"/>
            <a:ext cx="45084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7d37baf9c5_0_25"/>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const </a:t>
            </a:r>
            <a:r>
              <a:rPr lang="en-GB">
                <a:solidFill>
                  <a:schemeClr val="accent6"/>
                </a:solidFill>
              </a:rPr>
              <a:t>greeting</a:t>
            </a:r>
            <a:r>
              <a:rPr lang="en-GB">
                <a:solidFill>
                  <a:schemeClr val="lt2"/>
                </a:solidFill>
              </a:rPr>
              <a:t> = "</a:t>
            </a:r>
            <a:r>
              <a:rPr lang="en-GB"/>
              <a:t>Hello World</a:t>
            </a:r>
            <a:r>
              <a:rPr lang="en-GB">
                <a:solidFill>
                  <a:schemeClr val="lt2"/>
                </a:solidFill>
              </a:rPr>
              <a:t>"</a:t>
            </a:r>
            <a:endParaRPr>
              <a:solidFill>
                <a:schemeClr val="lt2"/>
              </a:solidFill>
            </a:endParaRPr>
          </a:p>
        </p:txBody>
      </p:sp>
      <p:sp>
        <p:nvSpPr>
          <p:cNvPr id="758" name="Google Shape;758;g7d37baf9c5_0_25"/>
          <p:cNvSpPr/>
          <p:nvPr/>
        </p:nvSpPr>
        <p:spPr>
          <a:xfrm flipH="1" rot="-2700000">
            <a:off x="29391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7d37baf9c5_0_25"/>
          <p:cNvSpPr txBox="1"/>
          <p:nvPr/>
        </p:nvSpPr>
        <p:spPr>
          <a:xfrm>
            <a:off x="1568592" y="1390750"/>
            <a:ext cx="1169100" cy="477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JS variable</a:t>
            </a:r>
            <a:endParaRPr b="0" i="0" sz="1400" u="none" cap="none" strike="noStrike">
              <a:solidFill>
                <a:schemeClr val="lt2"/>
              </a:solidFill>
              <a:latin typeface="Proxima Nova"/>
              <a:ea typeface="Proxima Nova"/>
              <a:cs typeface="Proxima Nova"/>
              <a:sym typeface="Proxima Nova"/>
            </a:endParaRPr>
          </a:p>
        </p:txBody>
      </p:sp>
      <p:sp>
        <p:nvSpPr>
          <p:cNvPr id="760" name="Google Shape;760;g7d37baf9c5_0_25"/>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Const is a fixed unchangeable variable.</a:t>
            </a:r>
            <a:endParaRPr b="0" i="0" sz="1200" u="none" cap="none" strike="noStrike">
              <a:solidFill>
                <a:schemeClr val="accent3"/>
              </a:solidFill>
              <a:latin typeface="Proxima Nova"/>
              <a:ea typeface="Proxima Nova"/>
              <a:cs typeface="Proxima Nova"/>
              <a:sym typeface="Proxima Nova"/>
            </a:endParaRPr>
          </a:p>
        </p:txBody>
      </p:sp>
      <p:sp>
        <p:nvSpPr>
          <p:cNvPr id="761" name="Google Shape;761;g7d37baf9c5_0_25"/>
          <p:cNvSpPr txBox="1"/>
          <p:nvPr/>
        </p:nvSpPr>
        <p:spPr>
          <a:xfrm>
            <a:off x="2258762" y="3461350"/>
            <a:ext cx="1935300" cy="401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Assign</a:t>
            </a:r>
            <a:endParaRPr b="0" i="0" sz="1400" u="none" cap="none" strike="noStrike">
              <a:solidFill>
                <a:schemeClr val="lt2"/>
              </a:solidFill>
              <a:latin typeface="Proxima Nova"/>
              <a:ea typeface="Proxima Nova"/>
              <a:cs typeface="Proxima Nova"/>
              <a:sym typeface="Proxima Nova"/>
            </a:endParaRPr>
          </a:p>
        </p:txBody>
      </p:sp>
      <p:sp>
        <p:nvSpPr>
          <p:cNvPr id="762" name="Google Shape;762;g7d37baf9c5_0_25"/>
          <p:cNvSpPr/>
          <p:nvPr/>
        </p:nvSpPr>
        <p:spPr>
          <a:xfrm rot="-9487801">
            <a:off x="4349973" y="278194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7d37baf9c5_0_25"/>
          <p:cNvSpPr txBox="1"/>
          <p:nvPr/>
        </p:nvSpPr>
        <p:spPr>
          <a:xfrm>
            <a:off x="4457350" y="1429000"/>
            <a:ext cx="1023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Identifier</a:t>
            </a:r>
            <a:endParaRPr b="0" i="0" sz="1400" u="none" cap="none" strike="noStrike">
              <a:solidFill>
                <a:schemeClr val="accent6"/>
              </a:solidFill>
              <a:latin typeface="Proxima Nova"/>
              <a:ea typeface="Proxima Nova"/>
              <a:cs typeface="Proxima Nova"/>
              <a:sym typeface="Proxima Nova"/>
            </a:endParaRPr>
          </a:p>
        </p:txBody>
      </p:sp>
      <p:sp>
        <p:nvSpPr>
          <p:cNvPr id="764" name="Google Shape;764;g7d37baf9c5_0_25"/>
          <p:cNvSpPr/>
          <p:nvPr/>
        </p:nvSpPr>
        <p:spPr>
          <a:xfrm rot="2700000">
            <a:off x="37793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g6e36db35bc_0_181"/>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6e36db35bc_0_181"/>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console.</a:t>
            </a:r>
            <a:r>
              <a:rPr lang="en-GB">
                <a:solidFill>
                  <a:srgbClr val="E06666"/>
                </a:solidFill>
              </a:rPr>
              <a:t>log</a:t>
            </a:r>
            <a:r>
              <a:rPr lang="en-GB">
                <a:solidFill>
                  <a:schemeClr val="lt2"/>
                </a:solidFill>
              </a:rPr>
              <a:t>(“</a:t>
            </a:r>
            <a:r>
              <a:rPr lang="en-GB"/>
              <a:t>greetings earthling</a:t>
            </a:r>
            <a:r>
              <a:rPr lang="en-GB">
                <a:solidFill>
                  <a:schemeClr val="lt2"/>
                </a:solidFill>
              </a:rPr>
              <a:t>”);</a:t>
            </a:r>
            <a:endParaRPr>
              <a:solidFill>
                <a:schemeClr val="lt2"/>
              </a:solidFill>
            </a:endParaRPr>
          </a:p>
        </p:txBody>
      </p:sp>
      <p:sp>
        <p:nvSpPr>
          <p:cNvPr id="771" name="Google Shape;771;g6e36db35bc_0_181"/>
          <p:cNvSpPr/>
          <p:nvPr/>
        </p:nvSpPr>
        <p:spPr>
          <a:xfrm rot="2700000">
            <a:off x="263430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6e36db35bc_0_181"/>
          <p:cNvSpPr txBox="1"/>
          <p:nvPr/>
        </p:nvSpPr>
        <p:spPr>
          <a:xfrm>
            <a:off x="3312288" y="1308600"/>
            <a:ext cx="30576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2"/>
                </a:solidFill>
                <a:latin typeface="Proxima Nova"/>
                <a:ea typeface="Proxima Nova"/>
                <a:cs typeface="Proxima Nova"/>
                <a:sym typeface="Proxima Nova"/>
              </a:rPr>
              <a:t>Object</a:t>
            </a:r>
            <a:endParaRPr b="0" i="0" sz="1400" u="none" cap="none" strike="noStrike">
              <a:solidFill>
                <a:schemeClr val="lt2"/>
              </a:solidFill>
              <a:latin typeface="Proxima Nova"/>
              <a:ea typeface="Proxima Nova"/>
              <a:cs typeface="Proxima Nova"/>
              <a:sym typeface="Proxima Nova"/>
            </a:endParaRPr>
          </a:p>
        </p:txBody>
      </p:sp>
      <p:sp>
        <p:nvSpPr>
          <p:cNvPr id="773" name="Google Shape;773;g6e36db35bc_0_181"/>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 variable is like a bucket, you put data in to retrieve later.</a:t>
            </a:r>
            <a:endParaRPr b="0" i="0" sz="1200" u="none" cap="none" strike="noStrike">
              <a:solidFill>
                <a:schemeClr val="accent3"/>
              </a:solidFill>
              <a:latin typeface="Proxima Nova"/>
              <a:ea typeface="Proxima Nova"/>
              <a:cs typeface="Proxima Nova"/>
              <a:sym typeface="Proxima Nova"/>
            </a:endParaRPr>
          </a:p>
        </p:txBody>
      </p:sp>
      <p:sp>
        <p:nvSpPr>
          <p:cNvPr id="774" name="Google Shape;774;g6e36db35bc_0_181"/>
          <p:cNvSpPr txBox="1"/>
          <p:nvPr/>
        </p:nvSpPr>
        <p:spPr>
          <a:xfrm>
            <a:off x="1287787" y="3526625"/>
            <a:ext cx="1935300" cy="401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rgbClr val="E06666"/>
                </a:solidFill>
                <a:latin typeface="Proxima Nova"/>
                <a:ea typeface="Proxima Nova"/>
                <a:cs typeface="Proxima Nova"/>
                <a:sym typeface="Proxima Nova"/>
              </a:rPr>
              <a:t>Method</a:t>
            </a:r>
            <a:endParaRPr b="0" i="0" sz="1400" u="none" cap="none" strike="noStrike">
              <a:solidFill>
                <a:srgbClr val="E06666"/>
              </a:solidFill>
              <a:latin typeface="Proxima Nova"/>
              <a:ea typeface="Proxima Nova"/>
              <a:cs typeface="Proxima Nova"/>
              <a:sym typeface="Proxima Nova"/>
            </a:endParaRPr>
          </a:p>
        </p:txBody>
      </p:sp>
      <p:sp>
        <p:nvSpPr>
          <p:cNvPr id="775" name="Google Shape;775;g6e36db35bc_0_181"/>
          <p:cNvSpPr/>
          <p:nvPr/>
        </p:nvSpPr>
        <p:spPr>
          <a:xfrm rot="-9487801">
            <a:off x="3378998" y="2847191"/>
            <a:ext cx="280278" cy="89101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g6e36db35bc_0_192"/>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6e36db35bc_0_192"/>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iLikeBigButts = </a:t>
            </a:r>
            <a:r>
              <a:rPr lang="en-GB">
                <a:solidFill>
                  <a:schemeClr val="accent6"/>
                </a:solidFill>
              </a:rPr>
              <a:t>true</a:t>
            </a:r>
            <a:endParaRPr>
              <a:solidFill>
                <a:schemeClr val="accent6"/>
              </a:solidFill>
            </a:endParaRPr>
          </a:p>
        </p:txBody>
      </p:sp>
      <p:sp>
        <p:nvSpPr>
          <p:cNvPr id="782" name="Google Shape;782;g6e36db35bc_0_192"/>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6e36db35bc_0_192"/>
          <p:cNvSpPr txBox="1"/>
          <p:nvPr/>
        </p:nvSpPr>
        <p:spPr>
          <a:xfrm>
            <a:off x="3477800"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Boolean Data Type</a:t>
            </a:r>
            <a:endParaRPr b="0" i="0" sz="1400" u="none" cap="none" strike="noStrike">
              <a:solidFill>
                <a:schemeClr val="accent6"/>
              </a:solidFill>
              <a:latin typeface="Proxima Nova"/>
              <a:ea typeface="Proxima Nova"/>
              <a:cs typeface="Proxima Nova"/>
              <a:sym typeface="Proxima Nova"/>
            </a:endParaRPr>
          </a:p>
        </p:txBody>
      </p:sp>
      <p:sp>
        <p:nvSpPr>
          <p:cNvPr id="784" name="Google Shape;784;g6e36db35bc_0_192"/>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 boolean only has two values: true (1) and false (0).</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g7d37baf9c5_0_40"/>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7d37baf9c5_0_40"/>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peasy = </a:t>
            </a:r>
            <a:r>
              <a:rPr lang="en-GB">
                <a:solidFill>
                  <a:schemeClr val="accent6"/>
                </a:solidFill>
              </a:rPr>
              <a:t>123</a:t>
            </a:r>
            <a:endParaRPr>
              <a:solidFill>
                <a:schemeClr val="accent6"/>
              </a:solidFill>
            </a:endParaRPr>
          </a:p>
        </p:txBody>
      </p:sp>
      <p:sp>
        <p:nvSpPr>
          <p:cNvPr id="791" name="Google Shape;791;g7d37baf9c5_0_40"/>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7d37baf9c5_0_40"/>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Number Data Type</a:t>
            </a:r>
            <a:endParaRPr b="0" i="0" sz="1400" u="none" cap="none" strike="noStrike">
              <a:solidFill>
                <a:schemeClr val="accent6"/>
              </a:solidFill>
              <a:latin typeface="Proxima Nova"/>
              <a:ea typeface="Proxima Nova"/>
              <a:cs typeface="Proxima Nova"/>
              <a:sym typeface="Proxima Nova"/>
            </a:endParaRPr>
          </a:p>
        </p:txBody>
      </p:sp>
      <p:sp>
        <p:nvSpPr>
          <p:cNvPr id="793" name="Google Shape;793;g7d37baf9c5_0_40"/>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Numbers don’t use quotation marks.</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g7d37baf9c5_0_49"/>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7d37baf9c5_0_49"/>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empty = </a:t>
            </a:r>
            <a:r>
              <a:rPr lang="en-GB">
                <a:solidFill>
                  <a:schemeClr val="accent6"/>
                </a:solidFill>
              </a:rPr>
              <a:t>null</a:t>
            </a:r>
            <a:endParaRPr>
              <a:solidFill>
                <a:schemeClr val="accent6"/>
              </a:solidFill>
            </a:endParaRPr>
          </a:p>
        </p:txBody>
      </p:sp>
      <p:sp>
        <p:nvSpPr>
          <p:cNvPr id="800" name="Google Shape;800;g7d37baf9c5_0_49"/>
          <p:cNvSpPr/>
          <p:nvPr/>
        </p:nvSpPr>
        <p:spPr>
          <a:xfrm flipH="1" rot="-2700000">
            <a:off x="47552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7d37baf9c5_0_49"/>
          <p:cNvSpPr txBox="1"/>
          <p:nvPr/>
        </p:nvSpPr>
        <p:spPr>
          <a:xfrm>
            <a:off x="2724125"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Null Data Type</a:t>
            </a:r>
            <a:endParaRPr b="0" i="0" sz="1400" u="none" cap="none" strike="noStrike">
              <a:solidFill>
                <a:schemeClr val="accent6"/>
              </a:solidFill>
              <a:latin typeface="Proxima Nova"/>
              <a:ea typeface="Proxima Nova"/>
              <a:cs typeface="Proxima Nova"/>
              <a:sym typeface="Proxima Nova"/>
            </a:endParaRPr>
          </a:p>
        </p:txBody>
      </p:sp>
      <p:sp>
        <p:nvSpPr>
          <p:cNvPr id="802" name="Google Shape;802;g7d37baf9c5_0_49"/>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Clear / reset the contents of a variable. Note “undefined” errors mean the variable has not been defined.</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Project Brief</a:t>
            </a:r>
            <a:endParaRPr/>
          </a:p>
        </p:txBody>
      </p:sp>
      <p:sp>
        <p:nvSpPr>
          <p:cNvPr id="141" name="Google Shape;141;p4"/>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rPr lang="en-GB"/>
              <a:t>It’s very important to early on </a:t>
            </a:r>
            <a:r>
              <a:rPr lang="en-GB" u="sng">
                <a:solidFill>
                  <a:schemeClr val="hlink"/>
                </a:solidFill>
                <a:hlinkClick r:id="rId3"/>
              </a:rPr>
              <a:t>define your brief.</a:t>
            </a:r>
            <a:r>
              <a:rPr lang="en-GB"/>
              <a:t> </a:t>
            </a:r>
            <a:endParaRPr/>
          </a:p>
          <a:p>
            <a:pPr indent="0" lvl="0" marL="0" rtl="0" algn="l">
              <a:lnSpc>
                <a:spcPct val="115000"/>
              </a:lnSpc>
              <a:spcBef>
                <a:spcPts val="1600"/>
              </a:spcBef>
              <a:spcAft>
                <a:spcPts val="0"/>
              </a:spcAft>
              <a:buSzPts val="1400"/>
              <a:buNone/>
            </a:pPr>
            <a:r>
              <a:rPr lang="en-GB"/>
              <a:t>Even if you’d just working on a small project outline your aims, or just the things you need to do, as this will help you stay on track. Sketches and wireframes help.</a:t>
            </a:r>
            <a:endParaRPr/>
          </a:p>
          <a:p>
            <a:pPr indent="0" lvl="0" marL="0" rtl="0" algn="l">
              <a:lnSpc>
                <a:spcPct val="115000"/>
              </a:lnSpc>
              <a:spcBef>
                <a:spcPts val="1600"/>
              </a:spcBef>
              <a:spcAft>
                <a:spcPts val="0"/>
              </a:spcAft>
              <a:buSzPts val="1400"/>
              <a:buNone/>
            </a:pPr>
            <a:r>
              <a:rPr lang="en-GB"/>
              <a:t>For example:</a:t>
            </a:r>
            <a:endParaRPr/>
          </a:p>
          <a:p>
            <a:pPr indent="0" lvl="0" marL="0" rtl="0" algn="l">
              <a:lnSpc>
                <a:spcPct val="115000"/>
              </a:lnSpc>
              <a:spcBef>
                <a:spcPts val="1600"/>
              </a:spcBef>
              <a:spcAft>
                <a:spcPts val="0"/>
              </a:spcAft>
              <a:buSzPts val="1400"/>
              <a:buNone/>
            </a:pPr>
            <a:r>
              <a:rPr lang="en-GB"/>
              <a:t>I want a website to showcase my portfolio. I need to display a selection of images representing each project which links to another page displaying full information about the project they have selected.</a:t>
            </a:r>
            <a:endParaRPr/>
          </a:p>
          <a:p>
            <a:pPr indent="0" lvl="0" marL="0" rtl="0" algn="l">
              <a:lnSpc>
                <a:spcPct val="115000"/>
              </a:lnSpc>
              <a:spcBef>
                <a:spcPts val="1600"/>
              </a:spcBef>
              <a:spcAft>
                <a:spcPts val="1600"/>
              </a:spcAft>
              <a:buSzPts val="1400"/>
              <a:buNone/>
            </a:pPr>
            <a:r>
              <a:t/>
            </a:r>
            <a:endParaRPr/>
          </a:p>
        </p:txBody>
      </p:sp>
      <p:sp>
        <p:nvSpPr>
          <p:cNvPr id="142" name="Google Shape;142;p4"/>
          <p:cNvSpPr txBox="1"/>
          <p:nvPr/>
        </p:nvSpPr>
        <p:spPr>
          <a:xfrm>
            <a:off x="5792125" y="1058275"/>
            <a:ext cx="2731200" cy="306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WHERE?</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WHO?</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WHAT?</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WHEN?</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WHY?</a:t>
            </a:r>
            <a:endParaRPr b="0" i="0" sz="2800" u="none" cap="none" strike="noStrike">
              <a:solidFill>
                <a:schemeClr val="lt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lt2"/>
                </a:solidFill>
                <a:latin typeface="Proxima Nova"/>
                <a:ea typeface="Proxima Nova"/>
                <a:cs typeface="Proxima Nova"/>
                <a:sym typeface="Proxima Nova"/>
              </a:rPr>
              <a:t>HOW?</a:t>
            </a:r>
            <a:endParaRPr b="0" i="0" sz="2800" u="none" cap="none" strike="noStrike">
              <a:solidFill>
                <a:schemeClr val="lt2"/>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g6e36db35bc_0_203"/>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6e36db35bc_0_203"/>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greeting = </a:t>
            </a:r>
            <a:r>
              <a:rPr lang="en-GB">
                <a:solidFill>
                  <a:srgbClr val="0077AA"/>
                </a:solidFill>
              </a:rPr>
              <a:t>"</a:t>
            </a:r>
            <a:r>
              <a:rPr lang="en-GB">
                <a:solidFill>
                  <a:schemeClr val="accent6"/>
                </a:solidFill>
              </a:rPr>
              <a:t>hi, how are you?</a:t>
            </a:r>
            <a:r>
              <a:rPr lang="en-GB">
                <a:solidFill>
                  <a:srgbClr val="0077AA"/>
                </a:solidFill>
              </a:rPr>
              <a:t>"</a:t>
            </a:r>
            <a:endParaRPr>
              <a:solidFill>
                <a:schemeClr val="accent6"/>
              </a:solidFill>
            </a:endParaRPr>
          </a:p>
        </p:txBody>
      </p:sp>
      <p:sp>
        <p:nvSpPr>
          <p:cNvPr id="809" name="Google Shape;809;g6e36db35bc_0_203"/>
          <p:cNvSpPr/>
          <p:nvPr/>
        </p:nvSpPr>
        <p:spPr>
          <a:xfrm flipH="1" rot="-2700000">
            <a:off x="55089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6e36db35bc_0_203"/>
          <p:cNvSpPr txBox="1"/>
          <p:nvPr/>
        </p:nvSpPr>
        <p:spPr>
          <a:xfrm>
            <a:off x="3432400" y="1308600"/>
            <a:ext cx="18315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String Data Type</a:t>
            </a:r>
            <a:endParaRPr b="0" i="0" sz="1400" u="none" cap="none" strike="noStrike">
              <a:solidFill>
                <a:schemeClr val="accent6"/>
              </a:solidFill>
              <a:latin typeface="Proxima Nova"/>
              <a:ea typeface="Proxima Nova"/>
              <a:cs typeface="Proxima Nova"/>
              <a:sym typeface="Proxima Nova"/>
            </a:endParaRPr>
          </a:p>
        </p:txBody>
      </p:sp>
      <p:sp>
        <p:nvSpPr>
          <p:cNvPr id="811" name="Google Shape;811;g6e36db35bc_0_20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A string is a basically just text.</a:t>
            </a:r>
            <a:endParaRPr b="0" i="0" sz="1200" u="none" cap="none" strike="noStrike">
              <a:solidFill>
                <a:schemeClr val="accent3"/>
              </a:solidFill>
              <a:latin typeface="Proxima Nova"/>
              <a:ea typeface="Proxima Nova"/>
              <a:cs typeface="Proxima Nova"/>
              <a:sym typeface="Proxima Nova"/>
            </a:endParaRPr>
          </a:p>
        </p:txBody>
      </p:sp>
      <p:sp>
        <p:nvSpPr>
          <p:cNvPr id="812" name="Google Shape;812;g6e36db35bc_0_203"/>
          <p:cNvSpPr/>
          <p:nvPr/>
        </p:nvSpPr>
        <p:spPr>
          <a:xfrm flipH="1" rot="9795667">
            <a:off x="6194504" y="2761244"/>
            <a:ext cx="425218" cy="89099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007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6e36db35bc_0_203"/>
          <p:cNvSpPr txBox="1"/>
          <p:nvPr/>
        </p:nvSpPr>
        <p:spPr>
          <a:xfrm>
            <a:off x="6624175" y="3388025"/>
            <a:ext cx="18315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77AA"/>
                </a:solidFill>
                <a:latin typeface="Proxima Nova"/>
                <a:ea typeface="Proxima Nova"/>
                <a:cs typeface="Proxima Nova"/>
                <a:sym typeface="Proxima Nova"/>
              </a:rPr>
              <a:t>Has quotation marks</a:t>
            </a:r>
            <a:endParaRPr b="0" i="0" sz="1400" u="none" cap="none" strike="noStrike">
              <a:solidFill>
                <a:srgbClr val="0077AA"/>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g7d37baf9c5_0_58"/>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7d37baf9c5_0_58"/>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lt2"/>
                </a:solidFill>
              </a:rPr>
              <a:t>peasy = </a:t>
            </a:r>
            <a:r>
              <a:rPr lang="en-GB">
                <a:solidFill>
                  <a:schemeClr val="dk2"/>
                </a:solidFill>
              </a:rPr>
              <a:t>2</a:t>
            </a:r>
            <a:r>
              <a:rPr lang="en-GB">
                <a:solidFill>
                  <a:schemeClr val="accent6"/>
                </a:solidFill>
              </a:rPr>
              <a:t> * </a:t>
            </a:r>
            <a:r>
              <a:rPr lang="en-GB">
                <a:solidFill>
                  <a:schemeClr val="dk2"/>
                </a:solidFill>
              </a:rPr>
              <a:t>2</a:t>
            </a:r>
            <a:endParaRPr>
              <a:solidFill>
                <a:schemeClr val="dk2"/>
              </a:solidFill>
            </a:endParaRPr>
          </a:p>
        </p:txBody>
      </p:sp>
      <p:sp>
        <p:nvSpPr>
          <p:cNvPr id="820" name="Google Shape;820;g7d37baf9c5_0_58"/>
          <p:cNvSpPr/>
          <p:nvPr/>
        </p:nvSpPr>
        <p:spPr>
          <a:xfrm flipH="1" rot="-2700000">
            <a:off x="4831458"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7d37baf9c5_0_58"/>
          <p:cNvSpPr txBox="1"/>
          <p:nvPr/>
        </p:nvSpPr>
        <p:spPr>
          <a:xfrm>
            <a:off x="2800325"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Operator</a:t>
            </a:r>
            <a:endParaRPr b="0" i="0" sz="1400" u="none" cap="none" strike="noStrike">
              <a:solidFill>
                <a:schemeClr val="accent6"/>
              </a:solidFill>
              <a:latin typeface="Proxima Nova"/>
              <a:ea typeface="Proxima Nova"/>
              <a:cs typeface="Proxima Nova"/>
              <a:sym typeface="Proxima Nova"/>
            </a:endParaRPr>
          </a:p>
        </p:txBody>
      </p:sp>
      <p:sp>
        <p:nvSpPr>
          <p:cNvPr id="822" name="Google Shape;822;g7d37baf9c5_0_58"/>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Maths. So “peasy’ is 4.</a:t>
            </a:r>
            <a:endParaRPr b="0" i="0" sz="12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g7d37baf9c5_0_7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7d37baf9c5_0_74"/>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dk2"/>
                </a:solidFill>
              </a:rPr>
              <a:t>2</a:t>
            </a:r>
            <a:r>
              <a:rPr lang="en-GB">
                <a:solidFill>
                  <a:schemeClr val="accent6"/>
                </a:solidFill>
              </a:rPr>
              <a:t> &gt; </a:t>
            </a:r>
            <a:r>
              <a:rPr lang="en-GB">
                <a:solidFill>
                  <a:schemeClr val="dk2"/>
                </a:solidFill>
              </a:rPr>
              <a:t>1</a:t>
            </a:r>
            <a:endParaRPr>
              <a:solidFill>
                <a:schemeClr val="accent6"/>
              </a:solidFill>
            </a:endParaRPr>
          </a:p>
        </p:txBody>
      </p:sp>
      <p:sp>
        <p:nvSpPr>
          <p:cNvPr id="829" name="Google Shape;829;g7d37baf9c5_0_7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7d37baf9c5_0_7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Comparison</a:t>
            </a:r>
            <a:endParaRPr b="0" i="0" sz="1400" u="none" cap="none" strike="noStrike">
              <a:solidFill>
                <a:schemeClr val="accent6"/>
              </a:solidFill>
              <a:latin typeface="Proxima Nova"/>
              <a:ea typeface="Proxima Nova"/>
              <a:cs typeface="Proxima Nova"/>
              <a:sym typeface="Proxima Nova"/>
            </a:endParaRPr>
          </a:p>
        </p:txBody>
      </p:sp>
      <p:sp>
        <p:nvSpPr>
          <p:cNvPr id="831" name="Google Shape;831;g7d37baf9c5_0_7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Greater than. This returns true because 2 is a bigger number than 1.</a:t>
            </a:r>
            <a:endParaRPr b="0" i="0" sz="1200" u="none" cap="none" strike="noStrike">
              <a:solidFill>
                <a:schemeClr val="accent3"/>
              </a:solidFill>
              <a:latin typeface="Proxima Nova"/>
              <a:ea typeface="Proxima Nova"/>
              <a:cs typeface="Proxima Nova"/>
              <a:sym typeface="Proxima Nova"/>
            </a:endParaRPr>
          </a:p>
        </p:txBody>
      </p:sp>
      <p:sp>
        <p:nvSpPr>
          <p:cNvPr id="832" name="Google Shape;832;g7d37baf9c5_0_7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7d37baf9c5_0_7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Greater than</a:t>
            </a:r>
            <a:endParaRPr b="0" i="0" sz="1400" u="none" cap="none" strike="noStrike">
              <a:solidFill>
                <a:schemeClr val="accent6"/>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g7d37baf9c5_0_84"/>
          <p:cNvSpPr/>
          <p:nvPr/>
        </p:nvSpPr>
        <p:spPr>
          <a:xfrm>
            <a:off x="2063550" y="2130900"/>
            <a:ext cx="5092200" cy="759600"/>
          </a:xfrm>
          <a:prstGeom prst="roundRect">
            <a:avLst>
              <a:gd fmla="val 946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7d37baf9c5_0_84"/>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solidFill>
                  <a:schemeClr val="dk2"/>
                </a:solidFill>
              </a:rPr>
              <a:t>2</a:t>
            </a:r>
            <a:r>
              <a:rPr lang="en-GB">
                <a:solidFill>
                  <a:schemeClr val="accent6"/>
                </a:solidFill>
              </a:rPr>
              <a:t> != </a:t>
            </a:r>
            <a:r>
              <a:rPr lang="en-GB">
                <a:solidFill>
                  <a:schemeClr val="dk2"/>
                </a:solidFill>
              </a:rPr>
              <a:t>1</a:t>
            </a:r>
            <a:endParaRPr>
              <a:solidFill>
                <a:schemeClr val="accent6"/>
              </a:solidFill>
            </a:endParaRPr>
          </a:p>
        </p:txBody>
      </p:sp>
      <p:sp>
        <p:nvSpPr>
          <p:cNvPr id="840" name="Google Shape;840;g7d37baf9c5_0_84"/>
          <p:cNvSpPr/>
          <p:nvPr/>
        </p:nvSpPr>
        <p:spPr>
          <a:xfrm flipH="1" rot="-2700000">
            <a:off x="4317433" y="132846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7d37baf9c5_0_84"/>
          <p:cNvSpPr txBox="1"/>
          <p:nvPr/>
        </p:nvSpPr>
        <p:spPr>
          <a:xfrm>
            <a:off x="2286300" y="1308600"/>
            <a:ext cx="1786200" cy="46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Comparison</a:t>
            </a:r>
            <a:endParaRPr b="0" i="0" sz="1400" u="none" cap="none" strike="noStrike">
              <a:solidFill>
                <a:schemeClr val="accent6"/>
              </a:solidFill>
              <a:latin typeface="Proxima Nova"/>
              <a:ea typeface="Proxima Nova"/>
              <a:cs typeface="Proxima Nova"/>
              <a:sym typeface="Proxima Nova"/>
            </a:endParaRPr>
          </a:p>
        </p:txBody>
      </p:sp>
      <p:sp>
        <p:nvSpPr>
          <p:cNvPr id="842" name="Google Shape;842;g7d37baf9c5_0_8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Not equal. This returns true because 2 is not the same a false 1.</a:t>
            </a:r>
            <a:endParaRPr b="0" i="0" sz="1200" u="none" cap="none" strike="noStrike">
              <a:solidFill>
                <a:schemeClr val="accent3"/>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
        <p:nvSpPr>
          <p:cNvPr id="843" name="Google Shape;843;g7d37baf9c5_0_84"/>
          <p:cNvSpPr/>
          <p:nvPr/>
        </p:nvSpPr>
        <p:spPr>
          <a:xfrm flipH="1" rot="6509022">
            <a:off x="4751312" y="2706693"/>
            <a:ext cx="425222" cy="89106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7d37baf9c5_0_84"/>
          <p:cNvSpPr txBox="1"/>
          <p:nvPr/>
        </p:nvSpPr>
        <p:spPr>
          <a:xfrm>
            <a:off x="5526050" y="3077325"/>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Not equal</a:t>
            </a:r>
            <a:endParaRPr b="0" i="0" sz="1400" u="none" cap="none" strike="noStrike">
              <a:solidFill>
                <a:schemeClr val="accent6"/>
              </a:solidFill>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g7d37baf9c5_0_94"/>
          <p:cNvSpPr/>
          <p:nvPr/>
        </p:nvSpPr>
        <p:spPr>
          <a:xfrm>
            <a:off x="2063550" y="1816075"/>
            <a:ext cx="5092200" cy="1534500"/>
          </a:xfrm>
          <a:prstGeom prst="roundRect">
            <a:avLst>
              <a:gd fmla="val 4584"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7d37baf9c5_0_94"/>
          <p:cNvSpPr txBox="1"/>
          <p:nvPr>
            <p:ph type="title"/>
          </p:nvPr>
        </p:nvSpPr>
        <p:spPr>
          <a:xfrm>
            <a:off x="2506200" y="526350"/>
            <a:ext cx="62436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accent6"/>
                </a:solidFill>
              </a:rPr>
              <a:t>if (year </a:t>
            </a:r>
            <a:r>
              <a:rPr lang="en-GB">
                <a:solidFill>
                  <a:schemeClr val="dk2"/>
                </a:solidFill>
              </a:rPr>
              <a:t>==</a:t>
            </a:r>
            <a:r>
              <a:rPr lang="en-GB">
                <a:solidFill>
                  <a:schemeClr val="accent6"/>
                </a:solidFill>
              </a:rPr>
              <a:t> 2020) {</a:t>
            </a:r>
            <a:endParaRPr>
              <a:solidFill>
                <a:schemeClr val="accent6"/>
              </a:solidFill>
            </a:endParaRPr>
          </a:p>
          <a:p>
            <a:pPr indent="0" lvl="0" marL="0" rtl="0" algn="l">
              <a:lnSpc>
                <a:spcPct val="115000"/>
              </a:lnSpc>
              <a:spcBef>
                <a:spcPts val="0"/>
              </a:spcBef>
              <a:spcAft>
                <a:spcPts val="0"/>
              </a:spcAft>
              <a:buSzPts val="2400"/>
              <a:buNone/>
            </a:pPr>
            <a:r>
              <a:rPr lang="en-GB"/>
              <a:t>  alert( "That's correct!" );</a:t>
            </a:r>
            <a:endParaRPr/>
          </a:p>
          <a:p>
            <a:pPr indent="0" lvl="0" marL="0" rtl="0" algn="l">
              <a:lnSpc>
                <a:spcPct val="115000"/>
              </a:lnSpc>
              <a:spcBef>
                <a:spcPts val="0"/>
              </a:spcBef>
              <a:spcAft>
                <a:spcPts val="0"/>
              </a:spcAft>
              <a:buSzPts val="2400"/>
              <a:buNone/>
            </a:pPr>
            <a:r>
              <a:rPr lang="en-GB">
                <a:solidFill>
                  <a:schemeClr val="accent6"/>
                </a:solidFill>
              </a:rPr>
              <a:t>}</a:t>
            </a:r>
            <a:endParaRPr>
              <a:solidFill>
                <a:schemeClr val="accent6"/>
              </a:solidFill>
            </a:endParaRPr>
          </a:p>
        </p:txBody>
      </p:sp>
      <p:sp>
        <p:nvSpPr>
          <p:cNvPr id="851" name="Google Shape;851;g7d37baf9c5_0_94"/>
          <p:cNvSpPr/>
          <p:nvPr/>
        </p:nvSpPr>
        <p:spPr>
          <a:xfrm rot="2700000">
            <a:off x="2610333" y="1019738"/>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7d37baf9c5_0_94"/>
          <p:cNvSpPr txBox="1"/>
          <p:nvPr/>
        </p:nvSpPr>
        <p:spPr>
          <a:xfrm>
            <a:off x="3246550" y="999875"/>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Condition</a:t>
            </a:r>
            <a:endParaRPr b="0" i="0" sz="1400" u="none" cap="none" strike="noStrike">
              <a:solidFill>
                <a:schemeClr val="accent6"/>
              </a:solidFill>
              <a:latin typeface="Proxima Nova"/>
              <a:ea typeface="Proxima Nova"/>
              <a:cs typeface="Proxima Nova"/>
              <a:sym typeface="Proxima Nova"/>
            </a:endParaRPr>
          </a:p>
        </p:txBody>
      </p:sp>
      <p:sp>
        <p:nvSpPr>
          <p:cNvPr id="853" name="Google Shape;853;g7d37baf9c5_0_94"/>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The if(...) statement evaluates a condition and executes a block of code if it’s true.</a:t>
            </a:r>
            <a:endParaRPr b="0" i="0" sz="1200" u="none" cap="none" strike="noStrike">
              <a:solidFill>
                <a:schemeClr val="accent3"/>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accent3"/>
              </a:solidFill>
              <a:latin typeface="Proxima Nova"/>
              <a:ea typeface="Proxima Nova"/>
              <a:cs typeface="Proxima Nova"/>
              <a:sym typeface="Proxima Nova"/>
            </a:endParaRPr>
          </a:p>
        </p:txBody>
      </p:sp>
      <p:sp>
        <p:nvSpPr>
          <p:cNvPr id="854" name="Google Shape;854;g7d37baf9c5_0_94"/>
          <p:cNvSpPr/>
          <p:nvPr/>
        </p:nvSpPr>
        <p:spPr>
          <a:xfrm rot="3353542">
            <a:off x="4167153" y="1146128"/>
            <a:ext cx="215393" cy="891011"/>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7d37baf9c5_0_94"/>
          <p:cNvSpPr txBox="1"/>
          <p:nvPr/>
        </p:nvSpPr>
        <p:spPr>
          <a:xfrm>
            <a:off x="4734900" y="1161350"/>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Comparison</a:t>
            </a:r>
            <a:endParaRPr b="0" i="0" sz="14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g7d37baf9c5_0_107"/>
          <p:cNvSpPr/>
          <p:nvPr/>
        </p:nvSpPr>
        <p:spPr>
          <a:xfrm>
            <a:off x="2063550" y="1380225"/>
            <a:ext cx="5092200" cy="2424300"/>
          </a:xfrm>
          <a:prstGeom prst="roundRect">
            <a:avLst>
              <a:gd fmla="val 415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7d37baf9c5_0_107"/>
          <p:cNvSpPr txBox="1"/>
          <p:nvPr>
            <p:ph type="title"/>
          </p:nvPr>
        </p:nvSpPr>
        <p:spPr>
          <a:xfrm>
            <a:off x="2506200" y="526350"/>
            <a:ext cx="62436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a:solidFill>
                  <a:schemeClr val="accent6"/>
                </a:solidFill>
              </a:rPr>
              <a:t>function </a:t>
            </a:r>
            <a:r>
              <a:rPr lang="en-GB">
                <a:solidFill>
                  <a:srgbClr val="FF5252"/>
                </a:solidFill>
              </a:rPr>
              <a:t>showMessage( )</a:t>
            </a:r>
            <a:r>
              <a:rPr lang="en-GB">
                <a:solidFill>
                  <a:schemeClr val="accent6"/>
                </a:solidFill>
              </a:rPr>
              <a:t> {</a:t>
            </a:r>
            <a:endParaRPr>
              <a:solidFill>
                <a:schemeClr val="accent6"/>
              </a:solidFill>
            </a:endParaRPr>
          </a:p>
          <a:p>
            <a:pPr indent="0" lvl="0" marL="0" rtl="0" algn="l">
              <a:lnSpc>
                <a:spcPct val="115000"/>
              </a:lnSpc>
              <a:spcBef>
                <a:spcPts val="0"/>
              </a:spcBef>
              <a:spcAft>
                <a:spcPts val="0"/>
              </a:spcAft>
              <a:buSzPts val="2400"/>
              <a:buNone/>
            </a:pPr>
            <a:r>
              <a:rPr lang="en-GB">
                <a:solidFill>
                  <a:schemeClr val="accent6"/>
                </a:solidFill>
              </a:rPr>
              <a:t>  </a:t>
            </a:r>
            <a:r>
              <a:rPr lang="en-GB"/>
              <a:t>alert( 'Hello everyone!' );</a:t>
            </a:r>
            <a:endParaRPr/>
          </a:p>
          <a:p>
            <a:pPr indent="0" lvl="0" marL="0" rtl="0" algn="l">
              <a:lnSpc>
                <a:spcPct val="115000"/>
              </a:lnSpc>
              <a:spcBef>
                <a:spcPts val="0"/>
              </a:spcBef>
              <a:spcAft>
                <a:spcPts val="0"/>
              </a:spcAft>
              <a:buSzPts val="2400"/>
              <a:buNone/>
            </a:pPr>
            <a:r>
              <a:rPr lang="en-GB">
                <a:solidFill>
                  <a:schemeClr val="accent6"/>
                </a:solidFill>
              </a:rPr>
              <a:t>}</a:t>
            </a:r>
            <a:endParaRPr>
              <a:solidFill>
                <a:schemeClr val="accent6"/>
              </a:solidFill>
            </a:endParaRPr>
          </a:p>
          <a:p>
            <a:pPr indent="0" lvl="0" marL="0" rtl="0" algn="l">
              <a:lnSpc>
                <a:spcPct val="115000"/>
              </a:lnSpc>
              <a:spcBef>
                <a:spcPts val="0"/>
              </a:spcBef>
              <a:spcAft>
                <a:spcPts val="0"/>
              </a:spcAft>
              <a:buSzPts val="2400"/>
              <a:buNone/>
            </a:pPr>
            <a:r>
              <a:t/>
            </a:r>
            <a:endParaRPr>
              <a:solidFill>
                <a:schemeClr val="accent6"/>
              </a:solidFill>
            </a:endParaRPr>
          </a:p>
          <a:p>
            <a:pPr indent="0" lvl="0" marL="0" rtl="0" algn="l">
              <a:lnSpc>
                <a:spcPct val="115000"/>
              </a:lnSpc>
              <a:spcBef>
                <a:spcPts val="0"/>
              </a:spcBef>
              <a:spcAft>
                <a:spcPts val="0"/>
              </a:spcAft>
              <a:buSzPts val="2400"/>
              <a:buNone/>
            </a:pPr>
            <a:r>
              <a:rPr lang="en-GB">
                <a:solidFill>
                  <a:schemeClr val="dk2"/>
                </a:solidFill>
              </a:rPr>
              <a:t>showMessage();</a:t>
            </a:r>
            <a:endParaRPr>
              <a:solidFill>
                <a:schemeClr val="dk2"/>
              </a:solidFill>
            </a:endParaRPr>
          </a:p>
        </p:txBody>
      </p:sp>
      <p:sp>
        <p:nvSpPr>
          <p:cNvPr id="862" name="Google Shape;862;g7d37baf9c5_0_107"/>
          <p:cNvSpPr/>
          <p:nvPr/>
        </p:nvSpPr>
        <p:spPr>
          <a:xfrm rot="2700000">
            <a:off x="26103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7d37baf9c5_0_107"/>
          <p:cNvSpPr txBox="1"/>
          <p:nvPr/>
        </p:nvSpPr>
        <p:spPr>
          <a:xfrm>
            <a:off x="3246550" y="526350"/>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Declare function</a:t>
            </a:r>
            <a:endParaRPr b="0" i="0" sz="1400" u="none" cap="none" strike="noStrike">
              <a:solidFill>
                <a:schemeClr val="accent6"/>
              </a:solidFill>
              <a:latin typeface="Proxima Nova"/>
              <a:ea typeface="Proxima Nova"/>
              <a:cs typeface="Proxima Nova"/>
              <a:sym typeface="Proxima Nova"/>
            </a:endParaRPr>
          </a:p>
        </p:txBody>
      </p:sp>
      <p:sp>
        <p:nvSpPr>
          <p:cNvPr id="864" name="Google Shape;864;g7d37baf9c5_0_107"/>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Functions are reusable blocks of code.</a:t>
            </a:r>
            <a:endParaRPr b="0" i="0" sz="1200" u="none" cap="none" strike="noStrike">
              <a:solidFill>
                <a:schemeClr val="accent3"/>
              </a:solidFill>
              <a:latin typeface="Proxima Nova"/>
              <a:ea typeface="Proxima Nova"/>
              <a:cs typeface="Proxima Nova"/>
              <a:sym typeface="Proxima Nova"/>
            </a:endParaRPr>
          </a:p>
        </p:txBody>
      </p:sp>
      <p:sp>
        <p:nvSpPr>
          <p:cNvPr id="865" name="Google Shape;865;g7d37baf9c5_0_107"/>
          <p:cNvSpPr/>
          <p:nvPr/>
        </p:nvSpPr>
        <p:spPr>
          <a:xfrm flipH="1" rot="7148223">
            <a:off x="3828801" y="3507631"/>
            <a:ext cx="215415" cy="891065"/>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7d37baf9c5_0_107"/>
          <p:cNvSpPr txBox="1"/>
          <p:nvPr/>
        </p:nvSpPr>
        <p:spPr>
          <a:xfrm>
            <a:off x="4487375" y="3926438"/>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Execute function</a:t>
            </a:r>
            <a:endParaRPr b="0" i="0" sz="1400" u="none" cap="none" strike="noStrike">
              <a:solidFill>
                <a:schemeClr val="dk2"/>
              </a:solidFill>
              <a:latin typeface="Proxima Nova"/>
              <a:ea typeface="Proxima Nova"/>
              <a:cs typeface="Proxima Nova"/>
              <a:sym typeface="Proxima Nova"/>
            </a:endParaRPr>
          </a:p>
        </p:txBody>
      </p:sp>
      <p:sp>
        <p:nvSpPr>
          <p:cNvPr id="867" name="Google Shape;867;g7d37baf9c5_0_107"/>
          <p:cNvSpPr/>
          <p:nvPr/>
        </p:nvSpPr>
        <p:spPr>
          <a:xfrm rot="2700000">
            <a:off x="5132733" y="546213"/>
            <a:ext cx="425238" cy="891023"/>
          </a:xfrm>
          <a:custGeom>
            <a:rect b="b" l="l" r="r" t="t"/>
            <a:pathLst>
              <a:path extrusionOk="0" h="44550" w="24084">
                <a:moveTo>
                  <a:pt x="24084" y="44550"/>
                </a:moveTo>
                <a:cubicBezTo>
                  <a:pt x="15494" y="40732"/>
                  <a:pt x="4490" y="37078"/>
                  <a:pt x="999" y="28350"/>
                </a:cubicBezTo>
                <a:cubicBezTo>
                  <a:pt x="-3019" y="18306"/>
                  <a:pt x="6531" y="3421"/>
                  <a:pt x="16794" y="0"/>
                </a:cubicBezTo>
              </a:path>
            </a:pathLst>
          </a:custGeom>
          <a:noFill/>
          <a:ln cap="flat" cmpd="sng" w="28575">
            <a:solidFill>
              <a:srgbClr val="FF52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7d37baf9c5_0_107"/>
          <p:cNvSpPr txBox="1"/>
          <p:nvPr/>
        </p:nvSpPr>
        <p:spPr>
          <a:xfrm>
            <a:off x="5768950" y="526350"/>
            <a:ext cx="17862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5252"/>
                </a:solidFill>
                <a:latin typeface="Proxima Nova"/>
                <a:ea typeface="Proxima Nova"/>
                <a:cs typeface="Proxima Nova"/>
                <a:sym typeface="Proxima Nova"/>
              </a:rPr>
              <a:t>Function Name</a:t>
            </a:r>
            <a:endParaRPr b="0" i="0" sz="1400" u="none" cap="none" strike="noStrike">
              <a:solidFill>
                <a:srgbClr val="FF5252"/>
              </a:solidFill>
              <a:latin typeface="Proxima Nova"/>
              <a:ea typeface="Proxima Nova"/>
              <a:cs typeface="Proxima Nova"/>
              <a:sym typeface="Proxima Nova"/>
            </a:endParaRPr>
          </a:p>
        </p:txBody>
      </p:sp>
      <p:sp>
        <p:nvSpPr>
          <p:cNvPr id="869" name="Google Shape;869;g7d37baf9c5_0_107"/>
          <p:cNvSpPr txBox="1"/>
          <p:nvPr/>
        </p:nvSpPr>
        <p:spPr>
          <a:xfrm>
            <a:off x="6466175" y="993750"/>
            <a:ext cx="2283600" cy="4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666666"/>
                </a:solidFill>
                <a:latin typeface="Proxima Nova"/>
                <a:ea typeface="Proxima Nova"/>
                <a:cs typeface="Proxima Nova"/>
                <a:sym typeface="Proxima Nova"/>
              </a:rPr>
              <a:t>Could Pass in Parameters</a:t>
            </a:r>
            <a:endParaRPr b="0" i="0" sz="1400" u="none" cap="none" strike="noStrike">
              <a:solidFill>
                <a:srgbClr val="666666"/>
              </a:solidFill>
              <a:latin typeface="Proxima Nova"/>
              <a:ea typeface="Proxima Nova"/>
              <a:cs typeface="Proxima Nova"/>
              <a:sym typeface="Proxima Nova"/>
            </a:endParaRPr>
          </a:p>
        </p:txBody>
      </p:sp>
      <p:sp>
        <p:nvSpPr>
          <p:cNvPr id="870" name="Google Shape;870;g7d37baf9c5_0_107"/>
          <p:cNvSpPr/>
          <p:nvPr/>
        </p:nvSpPr>
        <p:spPr>
          <a:xfrm>
            <a:off x="5855316" y="1171566"/>
            <a:ext cx="528225" cy="263125"/>
          </a:xfrm>
          <a:custGeom>
            <a:rect b="b" l="l" r="r" t="t"/>
            <a:pathLst>
              <a:path extrusionOk="0" h="10525" w="21129">
                <a:moveTo>
                  <a:pt x="21129" y="1082"/>
                </a:moveTo>
                <a:cubicBezTo>
                  <a:pt x="16730" y="201"/>
                  <a:pt x="12131" y="-279"/>
                  <a:pt x="7690" y="355"/>
                </a:cubicBezTo>
                <a:cubicBezTo>
                  <a:pt x="3566" y="944"/>
                  <a:pt x="-1438" y="6799"/>
                  <a:pt x="425" y="10525"/>
                </a:cubicBezTo>
              </a:path>
            </a:pathLst>
          </a:cu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g7d37baf9c5_0_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1</a:t>
            </a:r>
            <a:endParaRPr/>
          </a:p>
          <a:p>
            <a:pPr indent="0" lvl="0" marL="0" rtl="0" algn="l">
              <a:lnSpc>
                <a:spcPct val="100000"/>
              </a:lnSpc>
              <a:spcBef>
                <a:spcPts val="0"/>
              </a:spcBef>
              <a:spcAft>
                <a:spcPts val="0"/>
              </a:spcAft>
              <a:buSzPts val="2800"/>
              <a:buNone/>
            </a:pPr>
            <a:r>
              <a:t/>
            </a:r>
            <a:endParaRPr/>
          </a:p>
        </p:txBody>
      </p:sp>
      <p:sp>
        <p:nvSpPr>
          <p:cNvPr id="876" name="Google Shape;876;g7d37baf9c5_0_121"/>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write some basic javaScript and create a greeting function.</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pic>
        <p:nvPicPr>
          <p:cNvPr id="881" name="Google Shape;881;g7d37baf9c5_0_126"/>
          <p:cNvPicPr preferRelativeResize="0"/>
          <p:nvPr/>
        </p:nvPicPr>
        <p:blipFill rotWithShape="1">
          <a:blip r:embed="rId3">
            <a:alphaModFix amt="70000"/>
          </a:blip>
          <a:srcRect b="0" l="0" r="0" t="0"/>
          <a:stretch/>
        </p:blipFill>
        <p:spPr>
          <a:xfrm rot="5400000">
            <a:off x="2242000" y="-2241999"/>
            <a:ext cx="5178501" cy="9662499"/>
          </a:xfrm>
          <a:prstGeom prst="rect">
            <a:avLst/>
          </a:prstGeom>
          <a:noFill/>
          <a:ln>
            <a:noFill/>
          </a:ln>
        </p:spPr>
      </p:pic>
      <p:sp>
        <p:nvSpPr>
          <p:cNvPr id="882" name="Google Shape;882;g7d37baf9c5_0_126"/>
          <p:cNvSpPr txBox="1"/>
          <p:nvPr>
            <p:ph type="title"/>
          </p:nvPr>
        </p:nvSpPr>
        <p:spPr>
          <a:xfrm>
            <a:off x="490250" y="526350"/>
            <a:ext cx="8259600" cy="406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GB"/>
              <a:t>JavaScript is evolving, Fast!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Libraries</a:t>
            </a:r>
            <a:endParaRPr/>
          </a:p>
        </p:txBody>
      </p:sp>
      <p:sp>
        <p:nvSpPr>
          <p:cNvPr id="888" name="Google Shape;888;p36"/>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Rather than building complex codes we can just use a pre-built library; there are many different pre-built JavaScripts libraries which save you time, and make complex tasks easier. Write less, and do more!</a:t>
            </a:r>
            <a:endParaRPr/>
          </a:p>
          <a:p>
            <a:pPr indent="0" lvl="0" marL="0" rtl="0" algn="l">
              <a:lnSpc>
                <a:spcPct val="115000"/>
              </a:lnSpc>
              <a:spcBef>
                <a:spcPts val="1600"/>
              </a:spcBef>
              <a:spcAft>
                <a:spcPts val="0"/>
              </a:spcAft>
              <a:buSzPts val="1400"/>
              <a:buNone/>
            </a:pPr>
            <a:r>
              <a:rPr lang="en-GB"/>
              <a:t>jQuery is a lightweight JavaScript library, it makes javaScript easier to read, shorter, and simpler. </a:t>
            </a:r>
            <a:endParaRPr/>
          </a:p>
          <a:p>
            <a:pPr indent="0" lvl="0" marL="0" rtl="0" algn="l">
              <a:lnSpc>
                <a:spcPct val="115000"/>
              </a:lnSpc>
              <a:spcBef>
                <a:spcPts val="1600"/>
              </a:spcBef>
              <a:spcAft>
                <a:spcPts val="0"/>
              </a:spcAft>
              <a:buSzPts val="1400"/>
              <a:buNone/>
            </a:pPr>
            <a:r>
              <a:rPr lang="en-GB"/>
              <a:t>Example:</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$("#demo").html("Hello, World!");</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889" name="Google Shape;889;p36"/>
          <p:cNvPicPr preferRelativeResize="0"/>
          <p:nvPr/>
        </p:nvPicPr>
        <p:blipFill rotWithShape="1">
          <a:blip r:embed="rId3">
            <a:alphaModFix/>
          </a:blip>
          <a:srcRect b="0" l="0" r="0" t="0"/>
          <a:stretch/>
        </p:blipFill>
        <p:spPr>
          <a:xfrm>
            <a:off x="5834425" y="445025"/>
            <a:ext cx="3093200" cy="2319900"/>
          </a:xfrm>
          <a:prstGeom prst="rect">
            <a:avLst/>
          </a:prstGeom>
          <a:noFill/>
          <a:ln>
            <a:noFill/>
          </a:ln>
        </p:spPr>
      </p:pic>
      <p:sp>
        <p:nvSpPr>
          <p:cNvPr id="890" name="Google Shape;890;p36"/>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chemeClr val="accent3"/>
                </a:solidFill>
                <a:latin typeface="Proxima Nova"/>
                <a:ea typeface="Proxima Nova"/>
                <a:cs typeface="Proxima Nova"/>
                <a:sym typeface="Proxima Nova"/>
              </a:rPr>
              <a:t>Note:  AJAX (part of jQuery) loads/reads, updates, and deletes data from a web server using PHP without reloading the page.</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Frameworks</a:t>
            </a:r>
            <a:endParaRPr/>
          </a:p>
        </p:txBody>
      </p:sp>
      <p:sp>
        <p:nvSpPr>
          <p:cNvPr id="896" name="Google Shape;896;p3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Libraries give us small upgrades which we can insert into our project, whereas a framework is a scaffolding which we build our projects within.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They enable us to make more complex UI’s and single-page applications, built from JavaScript they have their own language and rules.</a:t>
            </a:r>
            <a:endParaRPr/>
          </a:p>
          <a:p>
            <a:pPr indent="0" lvl="0" marL="0" rtl="0" algn="l">
              <a:lnSpc>
                <a:spcPct val="115000"/>
              </a:lnSpc>
              <a:spcBef>
                <a:spcPts val="1600"/>
              </a:spcBef>
              <a:spcAft>
                <a:spcPts val="0"/>
              </a:spcAft>
              <a:buSzPts val="1400"/>
              <a:buNone/>
            </a:pPr>
            <a:r>
              <a:rPr lang="en-GB"/>
              <a:t>Vue, React, and Angular are currently the most popular.</a:t>
            </a:r>
            <a:endParaRPr/>
          </a:p>
          <a:p>
            <a:pPr indent="0" lvl="0" marL="0" rtl="0" algn="l">
              <a:lnSpc>
                <a:spcPct val="115000"/>
              </a:lnSpc>
              <a:spcBef>
                <a:spcPts val="1600"/>
              </a:spcBef>
              <a:spcAft>
                <a:spcPts val="0"/>
              </a:spcAft>
              <a:buSzPts val="1400"/>
              <a:buNone/>
            </a:pPr>
            <a:r>
              <a:rPr lang="en-GB"/>
              <a:t>They all use next generation javaScript (ES6) that isn’t widely used in browsers.</a:t>
            </a:r>
            <a:endParaRPr/>
          </a:p>
          <a:p>
            <a:pPr indent="0" lvl="0" marL="0" rtl="0" algn="l">
              <a:lnSpc>
                <a:spcPct val="115000"/>
              </a:lnSpc>
              <a:spcBef>
                <a:spcPts val="1600"/>
              </a:spcBef>
              <a:spcAft>
                <a:spcPts val="1600"/>
              </a:spcAft>
              <a:buSzPts val="1400"/>
              <a:buNone/>
            </a:pPr>
            <a:r>
              <a:t/>
            </a:r>
            <a:endParaRPr/>
          </a:p>
        </p:txBody>
      </p:sp>
      <p:pic>
        <p:nvPicPr>
          <p:cNvPr id="897" name="Google Shape;897;p37"/>
          <p:cNvPicPr preferRelativeResize="0"/>
          <p:nvPr/>
        </p:nvPicPr>
        <p:blipFill rotWithShape="1">
          <a:blip r:embed="rId3">
            <a:alphaModFix/>
          </a:blip>
          <a:srcRect b="0" l="0" r="0" t="0"/>
          <a:stretch/>
        </p:blipFill>
        <p:spPr>
          <a:xfrm>
            <a:off x="5857931" y="912475"/>
            <a:ext cx="1295261" cy="1375877"/>
          </a:xfrm>
          <a:prstGeom prst="rect">
            <a:avLst/>
          </a:prstGeom>
          <a:noFill/>
          <a:ln>
            <a:noFill/>
          </a:ln>
        </p:spPr>
      </p:pic>
      <p:pic>
        <p:nvPicPr>
          <p:cNvPr id="898" name="Google Shape;898;p37"/>
          <p:cNvPicPr preferRelativeResize="0"/>
          <p:nvPr/>
        </p:nvPicPr>
        <p:blipFill rotWithShape="1">
          <a:blip r:embed="rId4">
            <a:alphaModFix/>
          </a:blip>
          <a:srcRect b="0" l="0" r="0" t="0"/>
          <a:stretch/>
        </p:blipFill>
        <p:spPr>
          <a:xfrm>
            <a:off x="7153211" y="2381577"/>
            <a:ext cx="1485221" cy="1485221"/>
          </a:xfrm>
          <a:prstGeom prst="rect">
            <a:avLst/>
          </a:prstGeom>
          <a:noFill/>
          <a:ln>
            <a:noFill/>
          </a:ln>
        </p:spPr>
      </p:pic>
      <p:pic>
        <p:nvPicPr>
          <p:cNvPr id="899" name="Google Shape;899;p37"/>
          <p:cNvPicPr preferRelativeResize="0"/>
          <p:nvPr/>
        </p:nvPicPr>
        <p:blipFill rotWithShape="1">
          <a:blip r:embed="rId5">
            <a:alphaModFix/>
          </a:blip>
          <a:srcRect b="0" l="0" r="0" t="0"/>
          <a:stretch/>
        </p:blipFill>
        <p:spPr>
          <a:xfrm>
            <a:off x="5369450" y="2789980"/>
            <a:ext cx="1663220" cy="16632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editors &amp; Software</a:t>
            </a:r>
            <a:endParaRPr/>
          </a:p>
        </p:txBody>
      </p:sp>
      <p:sp>
        <p:nvSpPr>
          <p:cNvPr id="148" name="Google Shape;148;p7"/>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Atom</a:t>
            </a:r>
            <a:br>
              <a:rPr lang="en-GB"/>
            </a:br>
            <a:r>
              <a:rPr lang="en-GB"/>
              <a:t>Adobe Dreamweaver (Subscription)</a:t>
            </a:r>
            <a:br>
              <a:rPr lang="en-GB"/>
            </a:br>
            <a:r>
              <a:rPr lang="en-GB"/>
              <a:t>Brackets</a:t>
            </a:r>
            <a:br>
              <a:rPr lang="en-GB"/>
            </a:br>
            <a:r>
              <a:rPr lang="en-GB"/>
              <a:t>Sublime Text</a:t>
            </a:r>
            <a:endParaRPr/>
          </a:p>
          <a:p>
            <a:pPr indent="0" lvl="0" marL="0" rtl="0" algn="l">
              <a:lnSpc>
                <a:spcPct val="115000"/>
              </a:lnSpc>
              <a:spcBef>
                <a:spcPts val="1600"/>
              </a:spcBef>
              <a:spcAft>
                <a:spcPts val="0"/>
              </a:spcAft>
              <a:buSzPts val="1400"/>
              <a:buNone/>
            </a:pPr>
            <a:r>
              <a:rPr lang="en-GB"/>
              <a:t>Chrome WebTools ( to check our code).</a:t>
            </a:r>
            <a:endParaRPr/>
          </a:p>
          <a:p>
            <a:pPr indent="0" lvl="0" marL="0" rtl="0" algn="l">
              <a:lnSpc>
                <a:spcPct val="115000"/>
              </a:lnSpc>
              <a:spcBef>
                <a:spcPts val="1600"/>
              </a:spcBef>
              <a:spcAft>
                <a:spcPts val="0"/>
              </a:spcAft>
              <a:buSzPts val="1400"/>
              <a:buNone/>
            </a:pPr>
            <a:r>
              <a:rPr lang="en-GB"/>
              <a:t>MAMP which allows us to set up a temporary server on our computer and use server side scripts locally (such as PHP). </a:t>
            </a:r>
            <a:endParaRPr/>
          </a:p>
          <a:p>
            <a:pPr indent="0" lvl="0" marL="0" rtl="0" algn="l">
              <a:lnSpc>
                <a:spcPct val="115000"/>
              </a:lnSpc>
              <a:spcBef>
                <a:spcPts val="1600"/>
              </a:spcBef>
              <a:spcAft>
                <a:spcPts val="1600"/>
              </a:spcAft>
              <a:buSzPts val="1400"/>
              <a:buNone/>
            </a:pPr>
            <a:r>
              <a:rPr lang="en-GB"/>
              <a:t>Cyberduck (an FTP client) used to connect to a remote server.</a:t>
            </a:r>
            <a:endParaRPr/>
          </a:p>
        </p:txBody>
      </p:sp>
      <p:pic>
        <p:nvPicPr>
          <p:cNvPr id="149" name="Google Shape;149;p7"/>
          <p:cNvPicPr preferRelativeResize="0"/>
          <p:nvPr/>
        </p:nvPicPr>
        <p:blipFill rotWithShape="1">
          <a:blip r:embed="rId3">
            <a:alphaModFix/>
          </a:blip>
          <a:srcRect b="0" l="0" r="0" t="0"/>
          <a:stretch/>
        </p:blipFill>
        <p:spPr>
          <a:xfrm>
            <a:off x="7092198" y="445025"/>
            <a:ext cx="1455426" cy="1455426"/>
          </a:xfrm>
          <a:prstGeom prst="rect">
            <a:avLst/>
          </a:prstGeom>
          <a:noFill/>
          <a:ln>
            <a:noFill/>
          </a:ln>
        </p:spPr>
      </p:pic>
      <p:pic>
        <p:nvPicPr>
          <p:cNvPr id="150" name="Google Shape;150;p7"/>
          <p:cNvPicPr preferRelativeResize="0"/>
          <p:nvPr/>
        </p:nvPicPr>
        <p:blipFill rotWithShape="1">
          <a:blip r:embed="rId4">
            <a:alphaModFix/>
          </a:blip>
          <a:srcRect b="0" l="0" r="0" t="0"/>
          <a:stretch/>
        </p:blipFill>
        <p:spPr>
          <a:xfrm>
            <a:off x="5246225" y="1152474"/>
            <a:ext cx="1379675" cy="1379675"/>
          </a:xfrm>
          <a:prstGeom prst="rect">
            <a:avLst/>
          </a:prstGeom>
          <a:noFill/>
          <a:ln>
            <a:noFill/>
          </a:ln>
        </p:spPr>
      </p:pic>
      <p:pic>
        <p:nvPicPr>
          <p:cNvPr id="151" name="Google Shape;151;p7"/>
          <p:cNvPicPr preferRelativeResize="0"/>
          <p:nvPr/>
        </p:nvPicPr>
        <p:blipFill rotWithShape="1">
          <a:blip r:embed="rId5">
            <a:alphaModFix/>
          </a:blip>
          <a:srcRect b="0" l="0" r="0" t="0"/>
          <a:stretch/>
        </p:blipFill>
        <p:spPr>
          <a:xfrm>
            <a:off x="7015715" y="2259132"/>
            <a:ext cx="1608394" cy="1608392"/>
          </a:xfrm>
          <a:prstGeom prst="rect">
            <a:avLst/>
          </a:prstGeom>
          <a:noFill/>
          <a:ln>
            <a:noFill/>
          </a:ln>
        </p:spPr>
      </p:pic>
      <p:pic>
        <p:nvPicPr>
          <p:cNvPr id="152" name="Google Shape;152;p7"/>
          <p:cNvPicPr preferRelativeResize="0"/>
          <p:nvPr/>
        </p:nvPicPr>
        <p:blipFill rotWithShape="1">
          <a:blip r:embed="rId6">
            <a:alphaModFix/>
          </a:blip>
          <a:srcRect b="0" l="0" r="0" t="0"/>
          <a:stretch/>
        </p:blipFill>
        <p:spPr>
          <a:xfrm>
            <a:off x="5208358" y="2925025"/>
            <a:ext cx="1455425" cy="14554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pic>
        <p:nvPicPr>
          <p:cNvPr id="904" name="Google Shape;904;p38"/>
          <p:cNvPicPr preferRelativeResize="0"/>
          <p:nvPr/>
        </p:nvPicPr>
        <p:blipFill rotWithShape="1">
          <a:blip r:embed="rId3">
            <a:alphaModFix/>
          </a:blip>
          <a:srcRect b="0" l="11882" r="34566" t="0"/>
          <a:stretch/>
        </p:blipFill>
        <p:spPr>
          <a:xfrm>
            <a:off x="5544300" y="0"/>
            <a:ext cx="3599700" cy="5041476"/>
          </a:xfrm>
          <a:prstGeom prst="rect">
            <a:avLst/>
          </a:prstGeom>
          <a:noFill/>
          <a:ln>
            <a:noFill/>
          </a:ln>
        </p:spPr>
      </p:pic>
      <p:sp>
        <p:nvSpPr>
          <p:cNvPr id="905" name="Google Shape;90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Functions, Events and Variables</a:t>
            </a:r>
            <a:endParaRPr/>
          </a:p>
        </p:txBody>
      </p:sp>
      <p:sp>
        <p:nvSpPr>
          <p:cNvPr id="906" name="Google Shape;906;p38"/>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Simple interactions with jQuery (e.g. responding to mouse hover and click).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GB"/>
              <a:t>A mouse click is the most common event you’ll use. </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 ".btn" ).click(function()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alert( "you clicked!"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g7d37baf9c5_0_133"/>
          <p:cNvSpPr/>
          <p:nvPr/>
        </p:nvSpPr>
        <p:spPr>
          <a:xfrm>
            <a:off x="2072925" y="1391850"/>
            <a:ext cx="5092200" cy="2370300"/>
          </a:xfrm>
          <a:prstGeom prst="roundRect">
            <a:avLst>
              <a:gd fmla="val 482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7d37baf9c5_0_133"/>
          <p:cNvSpPr txBox="1"/>
          <p:nvPr>
            <p:ph type="title"/>
          </p:nvPr>
        </p:nvSpPr>
        <p:spPr>
          <a:xfrm>
            <a:off x="2506200" y="526350"/>
            <a:ext cx="6243600" cy="406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GB" sz="1400">
                <a:solidFill>
                  <a:srgbClr val="666666"/>
                </a:solidFill>
              </a:rPr>
              <a:t>$( document ).ready( function() {</a:t>
            </a:r>
            <a:endParaRPr sz="1400">
              <a:solidFill>
                <a:srgbClr val="666666"/>
              </a:solidFill>
            </a:endParaRPr>
          </a:p>
          <a:p>
            <a:pPr indent="0" lvl="0" marL="0" rtl="0" algn="l">
              <a:lnSpc>
                <a:spcPct val="115000"/>
              </a:lnSpc>
              <a:spcBef>
                <a:spcPts val="0"/>
              </a:spcBef>
              <a:spcAft>
                <a:spcPts val="0"/>
              </a:spcAft>
              <a:buSzPts val="2400"/>
              <a:buNone/>
            </a:pPr>
            <a:r>
              <a:t/>
            </a:r>
            <a:endParaRPr sz="1800">
              <a:solidFill>
                <a:schemeClr val="accent6"/>
              </a:solidFill>
            </a:endParaRPr>
          </a:p>
          <a:p>
            <a:pPr indent="0" lvl="0" marL="0" rtl="0" algn="l">
              <a:lnSpc>
                <a:spcPct val="115000"/>
              </a:lnSpc>
              <a:spcBef>
                <a:spcPts val="0"/>
              </a:spcBef>
              <a:spcAft>
                <a:spcPts val="0"/>
              </a:spcAft>
              <a:buSzPts val="2400"/>
              <a:buNone/>
            </a:pPr>
            <a:r>
              <a:rPr lang="en-GB" sz="1800">
                <a:solidFill>
                  <a:schemeClr val="dk2"/>
                </a:solidFill>
              </a:rPr>
              <a:t>$('.selector span').hide();</a:t>
            </a:r>
            <a:endParaRPr sz="1800">
              <a:solidFill>
                <a:schemeClr val="dk2"/>
              </a:solidFill>
            </a:endParaRPr>
          </a:p>
          <a:p>
            <a:pPr indent="0" lvl="0" marL="0" rtl="0" algn="l">
              <a:lnSpc>
                <a:spcPct val="115000"/>
              </a:lnSpc>
              <a:spcBef>
                <a:spcPts val="0"/>
              </a:spcBef>
              <a:spcAft>
                <a:spcPts val="0"/>
              </a:spcAft>
              <a:buSzPts val="2400"/>
              <a:buNone/>
            </a:pPr>
            <a:r>
              <a:t/>
            </a:r>
            <a:endParaRPr sz="1800">
              <a:solidFill>
                <a:schemeClr val="accent6"/>
              </a:solidFill>
            </a:endParaRPr>
          </a:p>
          <a:p>
            <a:pPr indent="0" lvl="0" marL="0" rtl="0" algn="l">
              <a:lnSpc>
                <a:spcPct val="115000"/>
              </a:lnSpc>
              <a:spcBef>
                <a:spcPts val="0"/>
              </a:spcBef>
              <a:spcAft>
                <a:spcPts val="0"/>
              </a:spcAft>
              <a:buSzPts val="2400"/>
              <a:buNone/>
            </a:pPr>
            <a:r>
              <a:rPr lang="en-GB" sz="1800">
                <a:solidFill>
                  <a:schemeClr val="accent6"/>
                </a:solidFill>
              </a:rPr>
              <a:t>$('.selector a').</a:t>
            </a:r>
            <a:r>
              <a:rPr lang="en-GB" sz="1800">
                <a:solidFill>
                  <a:srgbClr val="FF5252"/>
                </a:solidFill>
              </a:rPr>
              <a:t>click </a:t>
            </a:r>
            <a:r>
              <a:rPr lang="en-GB" sz="1800">
                <a:solidFill>
                  <a:schemeClr val="accent6"/>
                </a:solidFill>
              </a:rPr>
              <a:t>( function() {</a:t>
            </a:r>
            <a:endParaRPr sz="1800">
              <a:solidFill>
                <a:schemeClr val="accent6"/>
              </a:solidFill>
            </a:endParaRPr>
          </a:p>
          <a:p>
            <a:pPr indent="0" lvl="0" marL="0" rtl="0" algn="l">
              <a:lnSpc>
                <a:spcPct val="115000"/>
              </a:lnSpc>
              <a:spcBef>
                <a:spcPts val="0"/>
              </a:spcBef>
              <a:spcAft>
                <a:spcPts val="0"/>
              </a:spcAft>
              <a:buSzPts val="2400"/>
              <a:buNone/>
            </a:pPr>
            <a:r>
              <a:rPr lang="en-GB" sz="1800">
                <a:solidFill>
                  <a:schemeClr val="dk2"/>
                </a:solidFill>
              </a:rPr>
              <a:t>  $('.selector span').show();</a:t>
            </a:r>
            <a:endParaRPr sz="1800">
              <a:solidFill>
                <a:schemeClr val="dk2"/>
              </a:solidFill>
            </a:endParaRPr>
          </a:p>
          <a:p>
            <a:pPr indent="0" lvl="0" marL="0" rtl="0" algn="l">
              <a:lnSpc>
                <a:spcPct val="115000"/>
              </a:lnSpc>
              <a:spcBef>
                <a:spcPts val="0"/>
              </a:spcBef>
              <a:spcAft>
                <a:spcPts val="0"/>
              </a:spcAft>
              <a:buSzPts val="2400"/>
              <a:buNone/>
            </a:pPr>
            <a:r>
              <a:rPr lang="en-GB" sz="1800">
                <a:solidFill>
                  <a:schemeClr val="dk2"/>
                </a:solidFill>
              </a:rPr>
              <a:t>  $('.selector a').hide();</a:t>
            </a:r>
            <a:endParaRPr sz="1800">
              <a:solidFill>
                <a:schemeClr val="dk2"/>
              </a:solidFill>
            </a:endParaRPr>
          </a:p>
          <a:p>
            <a:pPr indent="0" lvl="0" marL="0" rtl="0" algn="l">
              <a:lnSpc>
                <a:spcPct val="115000"/>
              </a:lnSpc>
              <a:spcBef>
                <a:spcPts val="0"/>
              </a:spcBef>
              <a:spcAft>
                <a:spcPts val="0"/>
              </a:spcAft>
              <a:buSzPts val="2400"/>
              <a:buNone/>
            </a:pPr>
            <a:r>
              <a:rPr lang="en-GB" sz="1800">
                <a:solidFill>
                  <a:schemeClr val="accent6"/>
                </a:solidFill>
              </a:rPr>
              <a:t>});</a:t>
            </a:r>
            <a:endParaRPr sz="1800">
              <a:solidFill>
                <a:schemeClr val="accent6"/>
              </a:solidFill>
            </a:endParaRPr>
          </a:p>
          <a:p>
            <a:pPr indent="0" lvl="0" marL="0" rtl="0" algn="l">
              <a:lnSpc>
                <a:spcPct val="115000"/>
              </a:lnSpc>
              <a:spcBef>
                <a:spcPts val="0"/>
              </a:spcBef>
              <a:spcAft>
                <a:spcPts val="0"/>
              </a:spcAft>
              <a:buSzPts val="2400"/>
              <a:buNone/>
            </a:pPr>
            <a:r>
              <a:t/>
            </a:r>
            <a:endParaRPr sz="1800">
              <a:solidFill>
                <a:schemeClr val="accent6"/>
              </a:solidFill>
            </a:endParaRPr>
          </a:p>
          <a:p>
            <a:pPr indent="0" lvl="0" marL="0" rtl="0" algn="l">
              <a:lnSpc>
                <a:spcPct val="115000"/>
              </a:lnSpc>
              <a:spcBef>
                <a:spcPts val="0"/>
              </a:spcBef>
              <a:spcAft>
                <a:spcPts val="0"/>
              </a:spcAft>
              <a:buSzPts val="2400"/>
              <a:buNone/>
            </a:pPr>
            <a:r>
              <a:rPr lang="en-GB" sz="1400">
                <a:solidFill>
                  <a:srgbClr val="666666"/>
                </a:solidFill>
              </a:rPr>
              <a:t>});</a:t>
            </a:r>
            <a:endParaRPr sz="1400">
              <a:solidFill>
                <a:srgbClr val="666666"/>
              </a:solidFill>
            </a:endParaRPr>
          </a:p>
        </p:txBody>
      </p:sp>
      <p:sp>
        <p:nvSpPr>
          <p:cNvPr id="913" name="Google Shape;913;g7d37baf9c5_0_133"/>
          <p:cNvSpPr txBox="1"/>
          <p:nvPr/>
        </p:nvSpPr>
        <p:spPr>
          <a:xfrm>
            <a:off x="364700" y="4515750"/>
            <a:ext cx="8385300" cy="4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accent3"/>
                </a:solidFill>
                <a:latin typeface="Proxima Nova"/>
                <a:ea typeface="Proxima Nova"/>
                <a:cs typeface="Proxima Nova"/>
                <a:sym typeface="Proxima Nova"/>
              </a:rPr>
              <a:t>Note:  This is a simple read me link using jQuery.</a:t>
            </a:r>
            <a:endParaRPr b="0" i="0" sz="1200" u="none" cap="none" strike="noStrike">
              <a:solidFill>
                <a:schemeClr val="accent3"/>
              </a:solidFill>
              <a:latin typeface="Proxima Nova"/>
              <a:ea typeface="Proxima Nova"/>
              <a:cs typeface="Proxima Nova"/>
              <a:sym typeface="Proxima Nova"/>
            </a:endParaRPr>
          </a:p>
        </p:txBody>
      </p:sp>
      <p:sp>
        <p:nvSpPr>
          <p:cNvPr id="914" name="Google Shape;914;g7d37baf9c5_0_133"/>
          <p:cNvSpPr txBox="1"/>
          <p:nvPr/>
        </p:nvSpPr>
        <p:spPr>
          <a:xfrm>
            <a:off x="370075" y="394150"/>
            <a:ext cx="1302300" cy="6510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rgbClr val="666666"/>
                </a:solidFill>
                <a:latin typeface="Proxima Nova"/>
                <a:ea typeface="Proxima Nova"/>
                <a:cs typeface="Proxima Nova"/>
                <a:sym typeface="Proxima Nova"/>
              </a:rPr>
              <a:t>When the document </a:t>
            </a:r>
            <a:endParaRPr b="0" i="0" sz="1400" u="none" cap="none" strike="noStrike">
              <a:solidFill>
                <a:srgbClr val="666666"/>
              </a:solidFill>
              <a:latin typeface="Proxima Nova"/>
              <a:ea typeface="Proxima Nova"/>
              <a:cs typeface="Proxima Nova"/>
              <a:sym typeface="Proxima Nova"/>
            </a:endParaRPr>
          </a:p>
          <a:p>
            <a:pPr indent="0" lvl="0" marL="0" marR="0" rtl="0" algn="r">
              <a:lnSpc>
                <a:spcPct val="115000"/>
              </a:lnSpc>
              <a:spcBef>
                <a:spcPts val="0"/>
              </a:spcBef>
              <a:spcAft>
                <a:spcPts val="0"/>
              </a:spcAft>
              <a:buClr>
                <a:srgbClr val="000000"/>
              </a:buClr>
              <a:buSzPts val="1400"/>
              <a:buFont typeface="Arial"/>
              <a:buNone/>
            </a:pPr>
            <a:r>
              <a:rPr b="0" i="0" lang="en-GB" sz="1400" u="none" cap="none" strike="noStrike">
                <a:solidFill>
                  <a:srgbClr val="666666"/>
                </a:solidFill>
                <a:latin typeface="Proxima Nova"/>
                <a:ea typeface="Proxima Nova"/>
                <a:cs typeface="Proxima Nova"/>
                <a:sym typeface="Proxima Nova"/>
              </a:rPr>
              <a:t>is ready</a:t>
            </a:r>
            <a:endParaRPr b="0" i="0" sz="1400" u="none" cap="none" strike="noStrike">
              <a:solidFill>
                <a:srgbClr val="666666"/>
              </a:solidFill>
              <a:latin typeface="Proxima Nova"/>
              <a:ea typeface="Proxima Nova"/>
              <a:cs typeface="Proxima Nova"/>
              <a:sym typeface="Proxima Nova"/>
            </a:endParaRPr>
          </a:p>
        </p:txBody>
      </p:sp>
      <p:sp>
        <p:nvSpPr>
          <p:cNvPr id="915" name="Google Shape;915;g7d37baf9c5_0_133"/>
          <p:cNvSpPr txBox="1"/>
          <p:nvPr/>
        </p:nvSpPr>
        <p:spPr>
          <a:xfrm>
            <a:off x="227225" y="1745825"/>
            <a:ext cx="17520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Hide part of the text</a:t>
            </a:r>
            <a:endParaRPr b="0" i="0" sz="1400" u="none" cap="none" strike="noStrike">
              <a:solidFill>
                <a:schemeClr val="dk2"/>
              </a:solidFill>
              <a:latin typeface="Proxima Nova"/>
              <a:ea typeface="Proxima Nova"/>
              <a:cs typeface="Proxima Nova"/>
              <a:sym typeface="Proxima Nova"/>
            </a:endParaRPr>
          </a:p>
        </p:txBody>
      </p:sp>
      <p:sp>
        <p:nvSpPr>
          <p:cNvPr id="916" name="Google Shape;916;g7d37baf9c5_0_133"/>
          <p:cNvSpPr/>
          <p:nvPr/>
        </p:nvSpPr>
        <p:spPr>
          <a:xfrm>
            <a:off x="6136600" y="2370900"/>
            <a:ext cx="1798821" cy="412225"/>
          </a:xfrm>
          <a:custGeom>
            <a:rect b="b" l="l" r="r" t="t"/>
            <a:pathLst>
              <a:path extrusionOk="0" h="16489" w="62584">
                <a:moveTo>
                  <a:pt x="62584" y="16489"/>
                </a:moveTo>
                <a:cubicBezTo>
                  <a:pt x="57379" y="12152"/>
                  <a:pt x="50273" y="10761"/>
                  <a:pt x="43846" y="8619"/>
                </a:cubicBezTo>
                <a:cubicBezTo>
                  <a:pt x="29715" y="3910"/>
                  <a:pt x="14895" y="0"/>
                  <a:pt x="0" y="0"/>
                </a:cubicBezTo>
              </a:path>
            </a:pathLst>
          </a:cu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7d37baf9c5_0_133"/>
          <p:cNvSpPr txBox="1"/>
          <p:nvPr/>
        </p:nvSpPr>
        <p:spPr>
          <a:xfrm>
            <a:off x="7626700" y="2783125"/>
            <a:ext cx="9951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6"/>
                </a:solidFill>
                <a:latin typeface="Proxima Nova"/>
                <a:ea typeface="Proxima Nova"/>
                <a:cs typeface="Proxima Nova"/>
                <a:sym typeface="Proxima Nova"/>
              </a:rPr>
              <a:t>Function</a:t>
            </a:r>
            <a:endParaRPr b="0" i="0" sz="1400" u="none" cap="none" strike="noStrike">
              <a:solidFill>
                <a:schemeClr val="accent6"/>
              </a:solidFill>
              <a:latin typeface="Proxima Nova"/>
              <a:ea typeface="Proxima Nova"/>
              <a:cs typeface="Proxima Nova"/>
              <a:sym typeface="Proxima Nova"/>
            </a:endParaRPr>
          </a:p>
        </p:txBody>
      </p:sp>
      <p:sp>
        <p:nvSpPr>
          <p:cNvPr id="918" name="Google Shape;918;g7d37baf9c5_0_133"/>
          <p:cNvSpPr/>
          <p:nvPr/>
        </p:nvSpPr>
        <p:spPr>
          <a:xfrm rot="-10213267">
            <a:off x="1167770" y="2571331"/>
            <a:ext cx="1441465" cy="619308"/>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7d37baf9c5_0_133"/>
          <p:cNvSpPr txBox="1"/>
          <p:nvPr/>
        </p:nvSpPr>
        <p:spPr>
          <a:xfrm>
            <a:off x="472575" y="3181825"/>
            <a:ext cx="1564500" cy="57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Show hidden text</a:t>
            </a:r>
            <a:endParaRPr b="0" i="0" sz="1400" u="none" cap="none" strike="noStrike">
              <a:solidFill>
                <a:schemeClr val="dk2"/>
              </a:solidFill>
              <a:latin typeface="Proxima Nova"/>
              <a:ea typeface="Proxima Nova"/>
              <a:cs typeface="Proxima Nova"/>
              <a:sym typeface="Proxima Nova"/>
            </a:endParaRPr>
          </a:p>
        </p:txBody>
      </p:sp>
      <p:sp>
        <p:nvSpPr>
          <p:cNvPr id="920" name="Google Shape;920;g7d37baf9c5_0_133"/>
          <p:cNvSpPr/>
          <p:nvPr/>
        </p:nvSpPr>
        <p:spPr>
          <a:xfrm flipH="1" rot="10213026">
            <a:off x="5126498" y="2894051"/>
            <a:ext cx="2024128" cy="1250050"/>
          </a:xfrm>
          <a:custGeom>
            <a:rect b="b" l="l" r="r" t="t"/>
            <a:pathLst>
              <a:path extrusionOk="0" h="22860" w="52091">
                <a:moveTo>
                  <a:pt x="52091" y="0"/>
                </a:moveTo>
                <a:cubicBezTo>
                  <a:pt x="48061" y="11083"/>
                  <a:pt x="35173" y="18673"/>
                  <a:pt x="23609" y="20986"/>
                </a:cubicBezTo>
                <a:cubicBezTo>
                  <a:pt x="15868" y="22534"/>
                  <a:pt x="7489" y="20362"/>
                  <a:pt x="0" y="2286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7d37baf9c5_0_133"/>
          <p:cNvSpPr txBox="1"/>
          <p:nvPr/>
        </p:nvSpPr>
        <p:spPr>
          <a:xfrm>
            <a:off x="6942325" y="3900250"/>
            <a:ext cx="1564500" cy="47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2"/>
                </a:solidFill>
                <a:latin typeface="Proxima Nova"/>
                <a:ea typeface="Proxima Nova"/>
                <a:cs typeface="Proxima Nova"/>
                <a:sym typeface="Proxima Nova"/>
              </a:rPr>
              <a:t>Hide the link</a:t>
            </a:r>
            <a:endParaRPr b="0" i="0" sz="1400" u="none" cap="none" strike="noStrike">
              <a:solidFill>
                <a:schemeClr val="dk2"/>
              </a:solidFill>
              <a:latin typeface="Proxima Nova"/>
              <a:ea typeface="Proxima Nova"/>
              <a:cs typeface="Proxima Nova"/>
              <a:sym typeface="Proxima Nova"/>
            </a:endParaRPr>
          </a:p>
        </p:txBody>
      </p:sp>
      <p:sp>
        <p:nvSpPr>
          <p:cNvPr id="922" name="Google Shape;922;g7d37baf9c5_0_133"/>
          <p:cNvSpPr/>
          <p:nvPr/>
        </p:nvSpPr>
        <p:spPr>
          <a:xfrm>
            <a:off x="4637575" y="1719500"/>
            <a:ext cx="2904475" cy="478822"/>
          </a:xfrm>
          <a:custGeom>
            <a:rect b="b" l="l" r="r" t="t"/>
            <a:pathLst>
              <a:path extrusionOk="0" h="18163" w="106430">
                <a:moveTo>
                  <a:pt x="106430" y="1674"/>
                </a:moveTo>
                <a:cubicBezTo>
                  <a:pt x="90203" y="-1278"/>
                  <a:pt x="73255" y="226"/>
                  <a:pt x="56963" y="2798"/>
                </a:cubicBezTo>
                <a:cubicBezTo>
                  <a:pt x="37537" y="5865"/>
                  <a:pt x="17585" y="9359"/>
                  <a:pt x="0" y="18163"/>
                </a:cubicBezTo>
              </a:path>
            </a:pathLst>
          </a:custGeom>
          <a:noFill/>
          <a:ln cap="flat" cmpd="sng" w="28575">
            <a:solidFill>
              <a:srgbClr val="FF52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7d37baf9c5_0_133"/>
          <p:cNvSpPr txBox="1"/>
          <p:nvPr/>
        </p:nvSpPr>
        <p:spPr>
          <a:xfrm>
            <a:off x="7626700" y="1569875"/>
            <a:ext cx="12930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FF5252"/>
                </a:solidFill>
                <a:latin typeface="Proxima Nova"/>
                <a:ea typeface="Proxima Nova"/>
                <a:cs typeface="Proxima Nova"/>
                <a:sym typeface="Proxima Nova"/>
              </a:rPr>
              <a:t>Event</a:t>
            </a:r>
            <a:endParaRPr b="0" i="0" sz="1400" u="none" cap="none" strike="noStrike">
              <a:solidFill>
                <a:srgbClr val="FF5252"/>
              </a:solidFill>
              <a:latin typeface="Proxima Nova"/>
              <a:ea typeface="Proxima Nova"/>
              <a:cs typeface="Proxima Nova"/>
              <a:sym typeface="Proxima Nova"/>
            </a:endParaRPr>
          </a:p>
        </p:txBody>
      </p:sp>
      <p:sp>
        <p:nvSpPr>
          <p:cNvPr id="924" name="Google Shape;924;g7d37baf9c5_0_133"/>
          <p:cNvSpPr/>
          <p:nvPr/>
        </p:nvSpPr>
        <p:spPr>
          <a:xfrm>
            <a:off x="1761375" y="675288"/>
            <a:ext cx="655800" cy="505925"/>
          </a:xfrm>
          <a:custGeom>
            <a:rect b="b" l="l" r="r" t="t"/>
            <a:pathLst>
              <a:path extrusionOk="0" h="20237" w="26232">
                <a:moveTo>
                  <a:pt x="0" y="0"/>
                </a:moveTo>
                <a:cubicBezTo>
                  <a:pt x="5929" y="9317"/>
                  <a:pt x="15519" y="17557"/>
                  <a:pt x="26232" y="20237"/>
                </a:cubicBezTo>
              </a:path>
            </a:pathLst>
          </a:cu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7d37baf9c5_0_133"/>
          <p:cNvSpPr/>
          <p:nvPr/>
        </p:nvSpPr>
        <p:spPr>
          <a:xfrm>
            <a:off x="1995575" y="1761350"/>
            <a:ext cx="510642" cy="149900"/>
          </a:xfrm>
          <a:custGeom>
            <a:rect b="b" l="l" r="r" t="t"/>
            <a:pathLst>
              <a:path extrusionOk="0" h="5996" w="16864">
                <a:moveTo>
                  <a:pt x="0" y="5996"/>
                </a:moveTo>
                <a:cubicBezTo>
                  <a:pt x="4773" y="2417"/>
                  <a:pt x="10898" y="0"/>
                  <a:pt x="16864" y="0"/>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 2</a:t>
            </a:r>
            <a:endParaRPr/>
          </a:p>
          <a:p>
            <a:pPr indent="0" lvl="0" marL="0" rtl="0" algn="l">
              <a:lnSpc>
                <a:spcPct val="100000"/>
              </a:lnSpc>
              <a:spcBef>
                <a:spcPts val="0"/>
              </a:spcBef>
              <a:spcAft>
                <a:spcPts val="0"/>
              </a:spcAft>
              <a:buSzPts val="2800"/>
              <a:buNone/>
            </a:pPr>
            <a:r>
              <a:t/>
            </a:r>
            <a:endParaRPr/>
          </a:p>
        </p:txBody>
      </p:sp>
      <p:sp>
        <p:nvSpPr>
          <p:cNvPr id="931" name="Google Shape;931;p39"/>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try some interactions using jQuery!</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pic>
        <p:nvPicPr>
          <p:cNvPr id="936" name="Google Shape;936;p41"/>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937" name="Google Shape;937;p41"/>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38" name="Google Shape;938;p41"/>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PHP, Data capture and forms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Quick wins with Mailchimp</a:t>
            </a:r>
            <a:endParaRPr/>
          </a:p>
        </p:txBody>
      </p:sp>
      <p:sp>
        <p:nvSpPr>
          <p:cNvPr id="944" name="Google Shape;944;p42"/>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Alot of clients like sending email newsletters and Mailchimp is a good service to manage email subscriptions. Mailchimp provides the code, so we just paste it where we need it! We may have to add style selectors to make it look nice thought.</a:t>
            </a:r>
            <a:endParaRPr/>
          </a:p>
          <a:p>
            <a:pPr indent="0" lvl="0" marL="0" rtl="0" algn="l">
              <a:lnSpc>
                <a:spcPct val="115000"/>
              </a:lnSpc>
              <a:spcBef>
                <a:spcPts val="1600"/>
              </a:spcBef>
              <a:spcAft>
                <a:spcPts val="1600"/>
              </a:spcAft>
              <a:buSzPts val="1400"/>
              <a:buNone/>
            </a:pPr>
            <a:r>
              <a:rPr lang="en-GB"/>
              <a:t>Unfortunately Mailchimp only really handles email newsletters, and if we want users to be able to send a message or store other information we’ll need to use our own server side scripts.</a:t>
            </a:r>
            <a:endParaRPr/>
          </a:p>
        </p:txBody>
      </p:sp>
      <p:pic>
        <p:nvPicPr>
          <p:cNvPr id="945" name="Google Shape;945;p42"/>
          <p:cNvPicPr preferRelativeResize="0"/>
          <p:nvPr/>
        </p:nvPicPr>
        <p:blipFill rotWithShape="1">
          <a:blip r:embed="rId3">
            <a:alphaModFix/>
          </a:blip>
          <a:srcRect b="0" l="0" r="0" t="0"/>
          <a:stretch/>
        </p:blipFill>
        <p:spPr>
          <a:xfrm>
            <a:off x="6097175" y="1194650"/>
            <a:ext cx="2287325" cy="2287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Is PHP?</a:t>
            </a:r>
            <a:endParaRPr/>
          </a:p>
        </p:txBody>
      </p:sp>
      <p:sp>
        <p:nvSpPr>
          <p:cNvPr id="951" name="Google Shape;951;p43"/>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PHP is a server-side scripting language, it handles advanced interactions with the server such as Database interactions, and mail server interactions.</a:t>
            </a:r>
            <a:endParaRPr/>
          </a:p>
          <a:p>
            <a:pPr indent="0" lvl="0" marL="0" rtl="0" algn="l">
              <a:lnSpc>
                <a:spcPct val="115000"/>
              </a:lnSpc>
              <a:spcBef>
                <a:spcPts val="1600"/>
              </a:spcBef>
              <a:spcAft>
                <a:spcPts val="0"/>
              </a:spcAft>
              <a:buSzPts val="1400"/>
              <a:buNone/>
            </a:pPr>
            <a:r>
              <a:rPr lang="en-GB"/>
              <a:t>We often use PHP with </a:t>
            </a:r>
            <a:r>
              <a:rPr i="1" lang="en-GB"/>
              <a:t>phpmyadmin</a:t>
            </a:r>
            <a:r>
              <a:rPr lang="en-GB"/>
              <a:t> and a </a:t>
            </a:r>
            <a:r>
              <a:rPr i="1" lang="en-GB"/>
              <a:t>mySQL</a:t>
            </a:r>
            <a:r>
              <a:rPr lang="en-GB"/>
              <a:t> database.</a:t>
            </a:r>
            <a:endParaRPr/>
          </a:p>
          <a:p>
            <a:pPr indent="0" lvl="0" marL="0" rtl="0" algn="l">
              <a:lnSpc>
                <a:spcPct val="115000"/>
              </a:lnSpc>
              <a:spcBef>
                <a:spcPts val="1600"/>
              </a:spcBef>
              <a:spcAft>
                <a:spcPts val="1600"/>
              </a:spcAft>
              <a:buSzPts val="1400"/>
              <a:buNone/>
            </a:pPr>
            <a:r>
              <a:rPr lang="en-GB"/>
              <a:t>PHP only works on a live server!</a:t>
            </a:r>
            <a:endParaRPr/>
          </a:p>
        </p:txBody>
      </p:sp>
      <p:pic>
        <p:nvPicPr>
          <p:cNvPr id="952" name="Google Shape;952;p43"/>
          <p:cNvPicPr preferRelativeResize="0"/>
          <p:nvPr/>
        </p:nvPicPr>
        <p:blipFill rotWithShape="1">
          <a:blip r:embed="rId3">
            <a:alphaModFix/>
          </a:blip>
          <a:srcRect b="0" l="0" r="0" t="0"/>
          <a:stretch/>
        </p:blipFill>
        <p:spPr>
          <a:xfrm>
            <a:off x="5811550" y="547050"/>
            <a:ext cx="1578850" cy="852700"/>
          </a:xfrm>
          <a:prstGeom prst="rect">
            <a:avLst/>
          </a:prstGeom>
          <a:noFill/>
          <a:ln>
            <a:noFill/>
          </a:ln>
        </p:spPr>
      </p:pic>
      <p:pic>
        <p:nvPicPr>
          <p:cNvPr id="953" name="Google Shape;953;p43"/>
          <p:cNvPicPr preferRelativeResize="0"/>
          <p:nvPr/>
        </p:nvPicPr>
        <p:blipFill rotWithShape="1">
          <a:blip r:embed="rId4">
            <a:alphaModFix/>
          </a:blip>
          <a:srcRect b="0" l="0" r="0" t="0"/>
          <a:stretch/>
        </p:blipFill>
        <p:spPr>
          <a:xfrm>
            <a:off x="7024925" y="1399750"/>
            <a:ext cx="1751374" cy="976391"/>
          </a:xfrm>
          <a:prstGeom prst="rect">
            <a:avLst/>
          </a:prstGeom>
          <a:noFill/>
          <a:ln>
            <a:noFill/>
          </a:ln>
        </p:spPr>
      </p:pic>
      <p:pic>
        <p:nvPicPr>
          <p:cNvPr id="954" name="Google Shape;954;p43"/>
          <p:cNvPicPr preferRelativeResize="0"/>
          <p:nvPr/>
        </p:nvPicPr>
        <p:blipFill rotWithShape="1">
          <a:blip r:embed="rId5">
            <a:alphaModFix/>
          </a:blip>
          <a:srcRect b="0" l="0" r="0" t="0"/>
          <a:stretch/>
        </p:blipFill>
        <p:spPr>
          <a:xfrm>
            <a:off x="6253400" y="2571750"/>
            <a:ext cx="2233350" cy="22333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Syntax</a:t>
            </a:r>
            <a:endParaRPr/>
          </a:p>
        </p:txBody>
      </p:sp>
      <p:sp>
        <p:nvSpPr>
          <p:cNvPr id="960" name="Google Shape;960;p45"/>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We add our code into a PHP:</a:t>
            </a:r>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&lt;?php </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	$message = “Hello”;</a:t>
            </a:r>
            <a:br>
              <a:rPr lang="en-GB">
                <a:solidFill>
                  <a:schemeClr val="lt2"/>
                </a:solidFill>
                <a:latin typeface="Courier New"/>
                <a:ea typeface="Courier New"/>
                <a:cs typeface="Courier New"/>
                <a:sym typeface="Courier New"/>
              </a:rPr>
            </a:br>
            <a:r>
              <a:rPr lang="en-GB">
                <a:solidFill>
                  <a:schemeClr val="lt2"/>
                </a:solidFill>
                <a:latin typeface="Courier New"/>
                <a:ea typeface="Courier New"/>
                <a:cs typeface="Courier New"/>
                <a:sym typeface="Courier New"/>
              </a:rPr>
              <a:t>?&gt;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t>We can also add php into a HTML tag:</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rPr lang="en-GB">
                <a:solidFill>
                  <a:schemeClr val="lt2"/>
                </a:solidFill>
                <a:latin typeface="Courier New"/>
                <a:ea typeface="Courier New"/>
                <a:cs typeface="Courier New"/>
                <a:sym typeface="Courier New"/>
              </a:rPr>
              <a:t>&lt;h2&gt;&lt;?php echo $message ?&gt;&lt;/h2&gt;</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0"/>
              </a:spcAft>
              <a:buSzPts val="1400"/>
              <a:buNone/>
            </a:pPr>
            <a:r>
              <a:t/>
            </a:r>
            <a:endParaRPr>
              <a:solidFill>
                <a:schemeClr val="lt2"/>
              </a:solidFill>
              <a:latin typeface="Courier New"/>
              <a:ea typeface="Courier New"/>
              <a:cs typeface="Courier New"/>
              <a:sym typeface="Courier New"/>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a:t>
            </a:r>
            <a:endParaRPr/>
          </a:p>
          <a:p>
            <a:pPr indent="0" lvl="0" marL="0" rtl="0" algn="l">
              <a:lnSpc>
                <a:spcPct val="100000"/>
              </a:lnSpc>
              <a:spcBef>
                <a:spcPts val="0"/>
              </a:spcBef>
              <a:spcAft>
                <a:spcPts val="0"/>
              </a:spcAft>
              <a:buSzPts val="2800"/>
              <a:buNone/>
            </a:pPr>
            <a:r>
              <a:t/>
            </a:r>
            <a:endParaRPr/>
          </a:p>
        </p:txBody>
      </p:sp>
      <p:sp>
        <p:nvSpPr>
          <p:cNvPr id="966" name="Google Shape;966;p46"/>
          <p:cNvSpPr txBox="1"/>
          <p:nvPr>
            <p:ph idx="1" type="subTitle"/>
          </p:nvPr>
        </p:nvSpPr>
        <p:spPr>
          <a:xfrm>
            <a:off x="311700" y="1044375"/>
            <a:ext cx="5580900" cy="30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a:t>Following the instructions worksheet we’re going to use php to send an email, and save data to a server.</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pic>
        <p:nvPicPr>
          <p:cNvPr id="971" name="Google Shape;971;p48"/>
          <p:cNvPicPr preferRelativeResize="0"/>
          <p:nvPr/>
        </p:nvPicPr>
        <p:blipFill rotWithShape="1">
          <a:blip r:embed="rId3">
            <a:alphaModFix amt="40000"/>
          </a:blip>
          <a:srcRect b="0" l="0" r="0" t="0"/>
          <a:stretch/>
        </p:blipFill>
        <p:spPr>
          <a:xfrm>
            <a:off x="-144525" y="-133775"/>
            <a:ext cx="9293549" cy="5277276"/>
          </a:xfrm>
          <a:prstGeom prst="rect">
            <a:avLst/>
          </a:prstGeom>
          <a:noFill/>
          <a:ln>
            <a:noFill/>
          </a:ln>
        </p:spPr>
      </p:pic>
      <p:sp>
        <p:nvSpPr>
          <p:cNvPr id="972" name="Google Shape;972;p48"/>
          <p:cNvSpPr txBox="1"/>
          <p:nvPr>
            <p:ph type="ctrTitle"/>
          </p:nvPr>
        </p:nvSpPr>
        <p:spPr>
          <a:xfrm>
            <a:off x="510450" y="102015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a:t>Web Development</a:t>
            </a:r>
            <a:endParaRPr/>
          </a:p>
        </p:txBody>
      </p:sp>
      <p:sp>
        <p:nvSpPr>
          <p:cNvPr id="973" name="Google Shape;973;p48"/>
          <p:cNvSpPr txBox="1"/>
          <p:nvPr>
            <p:ph idx="1" type="subTitle"/>
          </p:nvPr>
        </p:nvSpPr>
        <p:spPr>
          <a:xfrm>
            <a:off x="510450" y="28294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Finishing touches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Testing, bugs, and minify</a:t>
            </a:r>
            <a:endParaRPr/>
          </a:p>
        </p:txBody>
      </p:sp>
      <p:sp>
        <p:nvSpPr>
          <p:cNvPr id="979" name="Google Shape;979;p49"/>
          <p:cNvSpPr txBox="1"/>
          <p:nvPr>
            <p:ph idx="1" type="body"/>
          </p:nvPr>
        </p:nvSpPr>
        <p:spPr>
          <a:xfrm>
            <a:off x="311700" y="1152475"/>
            <a:ext cx="461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There are a number of checks we need to make before we launch (publish and link our domain) our website, check:</a:t>
            </a:r>
            <a:endParaRPr/>
          </a:p>
          <a:p>
            <a:pPr indent="-269999" lvl="0" marL="269999" rtl="0" algn="l">
              <a:lnSpc>
                <a:spcPct val="115000"/>
              </a:lnSpc>
              <a:spcBef>
                <a:spcPts val="1600"/>
              </a:spcBef>
              <a:spcAft>
                <a:spcPts val="0"/>
              </a:spcAft>
              <a:buSzPts val="1400"/>
              <a:buChar char="●"/>
            </a:pPr>
            <a:r>
              <a:rPr lang="en-GB"/>
              <a:t>Content (Proof-read)</a:t>
            </a:r>
            <a:endParaRPr/>
          </a:p>
          <a:p>
            <a:pPr indent="-269999" lvl="0" marL="269999" rtl="0" algn="l">
              <a:lnSpc>
                <a:spcPct val="115000"/>
              </a:lnSpc>
              <a:spcBef>
                <a:spcPts val="0"/>
              </a:spcBef>
              <a:spcAft>
                <a:spcPts val="0"/>
              </a:spcAft>
              <a:buSzPts val="1400"/>
              <a:buChar char="●"/>
            </a:pPr>
            <a:r>
              <a:rPr lang="en-GB"/>
              <a:t>Style Problems (cross-browser testing)</a:t>
            </a:r>
            <a:endParaRPr/>
          </a:p>
          <a:p>
            <a:pPr indent="-269999" lvl="0" marL="269999" rtl="0" algn="l">
              <a:lnSpc>
                <a:spcPct val="115000"/>
              </a:lnSpc>
              <a:spcBef>
                <a:spcPts val="0"/>
              </a:spcBef>
              <a:spcAft>
                <a:spcPts val="0"/>
              </a:spcAft>
              <a:buSzPts val="1400"/>
              <a:buChar char="●"/>
            </a:pPr>
            <a:r>
              <a:rPr lang="en-GB"/>
              <a:t>Validate code</a:t>
            </a:r>
            <a:endParaRPr/>
          </a:p>
          <a:p>
            <a:pPr indent="-269999" lvl="0" marL="269999" rtl="0" algn="l">
              <a:lnSpc>
                <a:spcPct val="115000"/>
              </a:lnSpc>
              <a:spcBef>
                <a:spcPts val="0"/>
              </a:spcBef>
              <a:spcAft>
                <a:spcPts val="0"/>
              </a:spcAft>
              <a:buSzPts val="1400"/>
              <a:buChar char="●"/>
            </a:pPr>
            <a:r>
              <a:rPr lang="en-GB"/>
              <a:t>Images sizes and alt tags</a:t>
            </a:r>
            <a:endParaRPr/>
          </a:p>
          <a:p>
            <a:pPr indent="-269999" lvl="0" marL="269999" rtl="0" algn="l">
              <a:lnSpc>
                <a:spcPct val="115000"/>
              </a:lnSpc>
              <a:spcBef>
                <a:spcPts val="0"/>
              </a:spcBef>
              <a:spcAft>
                <a:spcPts val="0"/>
              </a:spcAft>
              <a:buSzPts val="1400"/>
              <a:buChar char="●"/>
            </a:pPr>
            <a:r>
              <a:rPr lang="en-GB"/>
              <a:t>Site weight &amp; compression</a:t>
            </a:r>
            <a:endParaRPr/>
          </a:p>
          <a:p>
            <a:pPr indent="-269999" lvl="0" marL="269999" rtl="0" algn="l">
              <a:lnSpc>
                <a:spcPct val="115000"/>
              </a:lnSpc>
              <a:spcBef>
                <a:spcPts val="0"/>
              </a:spcBef>
              <a:spcAft>
                <a:spcPts val="0"/>
              </a:spcAft>
              <a:buSzPts val="1400"/>
              <a:buChar char="●"/>
            </a:pPr>
            <a:r>
              <a:rPr lang="en-GB"/>
              <a:t>Meta Data</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pic>
        <p:nvPicPr>
          <p:cNvPr id="980" name="Google Shape;980;p49"/>
          <p:cNvPicPr preferRelativeResize="0"/>
          <p:nvPr/>
        </p:nvPicPr>
        <p:blipFill rotWithShape="1">
          <a:blip r:embed="rId3">
            <a:alphaModFix/>
          </a:blip>
          <a:srcRect b="0" l="0" r="0" t="0"/>
          <a:stretch/>
        </p:blipFill>
        <p:spPr>
          <a:xfrm>
            <a:off x="6489282" y="-574625"/>
            <a:ext cx="2277836"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45818E"/>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